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180"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1826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322576"/>
          </a:xfrm>
          <a:prstGeom prst="rect">
            <a:avLst/>
          </a:prstGeom>
        </p:spPr>
      </p:pic>
      <p:sp>
        <p:nvSpPr>
          <p:cNvPr id="4" name="Text 0"/>
          <p:cNvSpPr/>
          <p:nvPr/>
        </p:nvSpPr>
        <p:spPr>
          <a:xfrm>
            <a:off x="685800" y="4151376"/>
            <a:ext cx="13267944" cy="841248"/>
          </a:xfrm>
          <a:prstGeom prst="rect">
            <a:avLst/>
          </a:prstGeom>
          <a:noFill/>
          <a:ln/>
        </p:spPr>
        <p:txBody>
          <a:bodyPr wrap="none" lIns="0" tIns="0" rIns="0" bIns="0" rtlCol="0" anchor="ctr"/>
          <a:lstStyle/>
          <a:p>
            <a:pPr marL="0" indent="0" algn="l">
              <a:lnSpc>
                <a:spcPts val="6620"/>
              </a:lnSpc>
              <a:buNone/>
            </a:pPr>
            <a:r>
              <a:rPr lang="en-US" sz="5290" dirty="0">
                <a:solidFill>
                  <a:srgbClr val="FFFFFF"/>
                </a:solidFill>
                <a:latin typeface="思源黑体-思源黑体-Bold" pitchFamily="34" charset="0"/>
                <a:ea typeface="思源黑体-思源黑体-Bold" pitchFamily="34" charset="-122"/>
                <a:cs typeface="思源黑体-思源黑体-Bold" pitchFamily="34" charset="-120"/>
              </a:rPr>
              <a:t>Phishing Attacks Overview</a:t>
            </a:r>
            <a:endParaRPr lang="en-US" sz="5290" dirty="0"/>
          </a:p>
        </p:txBody>
      </p:sp>
      <p:sp>
        <p:nvSpPr>
          <p:cNvPr id="5" name="Text 1"/>
          <p:cNvSpPr/>
          <p:nvPr/>
        </p:nvSpPr>
        <p:spPr>
          <a:xfrm>
            <a:off x="685800" y="5212080"/>
            <a:ext cx="13267944" cy="978408"/>
          </a:xfrm>
          <a:prstGeom prst="rect">
            <a:avLst/>
          </a:prstGeom>
          <a:noFill/>
          <a:ln/>
        </p:spPr>
        <p:txBody>
          <a:bodyPr wrap="square" lIns="0" tIns="0" rIns="0" bIns="0" rtlCol="0" anchor="ctr"/>
          <a:lstStyle/>
          <a:p>
            <a:pPr marL="0" indent="0" algn="l">
              <a:lnSpc>
                <a:spcPts val="1920"/>
              </a:lnSpc>
              <a:buNone/>
            </a:pPr>
            <a:r>
              <a:rPr lang="en-US" sz="1530" dirty="0">
                <a:solidFill>
                  <a:srgbClr val="FFFFFF"/>
                </a:solidFill>
                <a:latin typeface="思源黑体-思源黑体-Medium" pitchFamily="34" charset="0"/>
                <a:ea typeface="思源黑体-思源黑体-Medium" pitchFamily="34" charset="-122"/>
                <a:cs typeface="思源黑体-思源黑体-Medium" pitchFamily="34" charset="-120"/>
              </a:rPr>
              <a:t>Phishing attacks are deceptive strategies employed by cybercriminals to manipulate individuals into revealing sensitive information such as passwords and credit card numbers. This presentation aims to provide valuable insights on identifying phishing attempts, recognizing the social engineering techniques often used by attackers, and implementing effective protective measures to safeguard personal and organizational information.</a:t>
            </a:r>
            <a:endParaRPr lang="en-US" sz="153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2679192" y="1645920"/>
            <a:ext cx="2532888" cy="1673352"/>
          </a:xfrm>
          <a:prstGeom prst="rect">
            <a:avLst/>
          </a:prstGeom>
        </p:spPr>
      </p:pic>
      <p:pic>
        <p:nvPicPr>
          <p:cNvPr id="4" name="Image 2" descr="preencoded.png"/>
          <p:cNvPicPr>
            <a:picLocks noChangeAspect="1"/>
          </p:cNvPicPr>
          <p:nvPr/>
        </p:nvPicPr>
        <p:blipFill>
          <a:blip r:embed="rId5"/>
          <a:stretch>
            <a:fillRect/>
          </a:stretch>
        </p:blipFill>
        <p:spPr>
          <a:xfrm>
            <a:off x="2679192" y="4663440"/>
            <a:ext cx="2532888" cy="1673352"/>
          </a:xfrm>
          <a:prstGeom prst="rect">
            <a:avLst/>
          </a:prstGeom>
        </p:spPr>
      </p:pic>
      <p:pic>
        <p:nvPicPr>
          <p:cNvPr id="5" name="Image 3" descr="preencoded.png"/>
          <p:cNvPicPr>
            <a:picLocks noChangeAspect="1"/>
          </p:cNvPicPr>
          <p:nvPr/>
        </p:nvPicPr>
        <p:blipFill>
          <a:blip r:embed="rId6"/>
          <a:stretch>
            <a:fillRect/>
          </a:stretch>
        </p:blipFill>
        <p:spPr>
          <a:xfrm>
            <a:off x="9427464" y="1645920"/>
            <a:ext cx="2532888" cy="1673352"/>
          </a:xfrm>
          <a:prstGeom prst="rect">
            <a:avLst/>
          </a:prstGeom>
        </p:spPr>
      </p:pic>
      <p:pic>
        <p:nvPicPr>
          <p:cNvPr id="6" name="Image 4" descr="preencoded.png"/>
          <p:cNvPicPr>
            <a:picLocks noChangeAspect="1"/>
          </p:cNvPicPr>
          <p:nvPr/>
        </p:nvPicPr>
        <p:blipFill>
          <a:blip r:embed="rId7"/>
          <a:stretch>
            <a:fillRect/>
          </a:stretch>
        </p:blipFill>
        <p:spPr>
          <a:xfrm>
            <a:off x="9427464" y="4663440"/>
            <a:ext cx="2532888" cy="1673352"/>
          </a:xfrm>
          <a:prstGeom prst="rect">
            <a:avLst/>
          </a:prstGeom>
        </p:spPr>
      </p:pic>
      <p:sp>
        <p:nvSpPr>
          <p:cNvPr id="7" name="Text 0"/>
          <p:cNvSpPr/>
          <p:nvPr/>
        </p:nvSpPr>
        <p:spPr>
          <a:xfrm>
            <a:off x="685800" y="886968"/>
            <a:ext cx="13267944" cy="493776"/>
          </a:xfrm>
          <a:prstGeom prst="rect">
            <a:avLst/>
          </a:prstGeom>
          <a:noFill/>
          <a:ln/>
        </p:spPr>
        <p:txBody>
          <a:bodyPr wrap="none" lIns="0" tIns="0" rIns="0" bIns="0" rtlCol="0" anchor="ctr"/>
          <a:lstStyle/>
          <a:p>
            <a:pPr marL="0" indent="0" algn="l">
              <a:lnSpc>
                <a:spcPts val="3840"/>
              </a:lnSpc>
              <a:buNone/>
            </a:pPr>
            <a:r>
              <a:rPr lang="en-US" sz="3070" dirty="0">
                <a:solidFill>
                  <a:srgbClr val="FFFFFF"/>
                </a:solidFill>
                <a:latin typeface="思源黑体-思源黑体-Bold" pitchFamily="34" charset="0"/>
                <a:ea typeface="思源黑体-思源黑体-Bold" pitchFamily="34" charset="-122"/>
                <a:cs typeface="思源黑体-思源黑体-Bold" pitchFamily="34" charset="-120"/>
              </a:rPr>
              <a:t>Recognizing Phishing Emails</a:t>
            </a:r>
            <a:endParaRPr lang="en-US" sz="3070" dirty="0"/>
          </a:p>
        </p:txBody>
      </p:sp>
      <p:sp>
        <p:nvSpPr>
          <p:cNvPr id="8" name="Text 1"/>
          <p:cNvSpPr/>
          <p:nvPr/>
        </p:nvSpPr>
        <p:spPr>
          <a:xfrm>
            <a:off x="777240" y="3465576"/>
            <a:ext cx="6336792" cy="246888"/>
          </a:xfrm>
          <a:prstGeom prst="rect">
            <a:avLst/>
          </a:prstGeom>
          <a:noFill/>
          <a:ln/>
        </p:spPr>
        <p:txBody>
          <a:bodyPr wrap="none" lIns="0" tIns="0" rIns="0" bIns="0" rtlCol="0" anchor="ctr"/>
          <a:lstStyle/>
          <a:p>
            <a:pPr marL="0" indent="0" algn="ctr">
              <a:lnSpc>
                <a:spcPts val="1920"/>
              </a:lnSpc>
              <a:buNone/>
            </a:pPr>
            <a:r>
              <a:rPr lang="en-US" sz="1530" dirty="0">
                <a:solidFill>
                  <a:srgbClr val="FFFFFF"/>
                </a:solidFill>
                <a:latin typeface="思源黑体-思源黑体-Bold" pitchFamily="34" charset="0"/>
                <a:ea typeface="思源黑体-思源黑体-Bold" pitchFamily="34" charset="-122"/>
                <a:cs typeface="思源黑体-思源黑体-Bold" pitchFamily="34" charset="-120"/>
              </a:rPr>
              <a:t>Unusual Sender Addresses</a:t>
            </a:r>
            <a:endParaRPr lang="en-US" sz="1530" dirty="0"/>
          </a:p>
        </p:txBody>
      </p:sp>
      <p:sp>
        <p:nvSpPr>
          <p:cNvPr id="9" name="Text 2"/>
          <p:cNvSpPr/>
          <p:nvPr/>
        </p:nvSpPr>
        <p:spPr>
          <a:xfrm>
            <a:off x="777240" y="3849624"/>
            <a:ext cx="6336792" cy="393192"/>
          </a:xfrm>
          <a:prstGeom prst="rect">
            <a:avLst/>
          </a:prstGeom>
          <a:noFill/>
          <a:ln/>
        </p:spPr>
        <p:txBody>
          <a:bodyPr wrap="square" lIns="0" tIns="0" rIns="0" bIns="0" rtlCol="0" anchor="ctr"/>
          <a:lstStyle/>
          <a:p>
            <a:pPr marL="0" indent="0" algn="ctr">
              <a:lnSpc>
                <a:spcPts val="1530"/>
              </a:lnSpc>
              <a:buNone/>
            </a:pPr>
            <a:r>
              <a:rPr lang="en-US" sz="1220" dirty="0">
                <a:solidFill>
                  <a:srgbClr val="FFFFFF"/>
                </a:solidFill>
                <a:latin typeface="思源黑体-思源黑体-Medium" pitchFamily="34" charset="0"/>
                <a:ea typeface="思源黑体-思源黑体-Medium" pitchFamily="34" charset="-122"/>
                <a:cs typeface="思源黑体-思源黑体-Medium" pitchFamily="34" charset="-120"/>
              </a:rPr>
              <a:t>Always check the sender’s email address for inconsistencies or misspellings. Cybercriminals often mimic legitimate addresses to gain trust.</a:t>
            </a:r>
            <a:endParaRPr lang="en-US" sz="1220" dirty="0"/>
          </a:p>
        </p:txBody>
      </p:sp>
      <p:sp>
        <p:nvSpPr>
          <p:cNvPr id="10" name="Text 3"/>
          <p:cNvSpPr/>
          <p:nvPr/>
        </p:nvSpPr>
        <p:spPr>
          <a:xfrm>
            <a:off x="777240" y="6492240"/>
            <a:ext cx="6336792" cy="246888"/>
          </a:xfrm>
          <a:prstGeom prst="rect">
            <a:avLst/>
          </a:prstGeom>
          <a:noFill/>
          <a:ln/>
        </p:spPr>
        <p:txBody>
          <a:bodyPr wrap="none" lIns="0" tIns="0" rIns="0" bIns="0" rtlCol="0" anchor="ctr"/>
          <a:lstStyle/>
          <a:p>
            <a:pPr marL="0" indent="0" algn="ctr">
              <a:lnSpc>
                <a:spcPts val="1920"/>
              </a:lnSpc>
              <a:buNone/>
            </a:pPr>
            <a:r>
              <a:rPr lang="en-US" sz="1530" dirty="0">
                <a:solidFill>
                  <a:srgbClr val="FFFFFF"/>
                </a:solidFill>
                <a:latin typeface="思源黑体-思源黑体-Bold" pitchFamily="34" charset="0"/>
                <a:ea typeface="思源黑体-思源黑体-Bold" pitchFamily="34" charset="-122"/>
                <a:cs typeface="思源黑体-思源黑体-Bold" pitchFamily="34" charset="-120"/>
              </a:rPr>
              <a:t>Urgent Calls to Action</a:t>
            </a:r>
            <a:endParaRPr lang="en-US" sz="1530" dirty="0"/>
          </a:p>
        </p:txBody>
      </p:sp>
      <p:sp>
        <p:nvSpPr>
          <p:cNvPr id="11" name="Text 4"/>
          <p:cNvSpPr/>
          <p:nvPr/>
        </p:nvSpPr>
        <p:spPr>
          <a:xfrm>
            <a:off x="777240" y="6876288"/>
            <a:ext cx="6336792" cy="393192"/>
          </a:xfrm>
          <a:prstGeom prst="rect">
            <a:avLst/>
          </a:prstGeom>
          <a:noFill/>
          <a:ln/>
        </p:spPr>
        <p:txBody>
          <a:bodyPr wrap="square" lIns="0" tIns="0" rIns="0" bIns="0" rtlCol="0" anchor="ctr"/>
          <a:lstStyle/>
          <a:p>
            <a:pPr marL="0" indent="0" algn="ctr">
              <a:lnSpc>
                <a:spcPts val="1530"/>
              </a:lnSpc>
              <a:buNone/>
            </a:pPr>
            <a:r>
              <a:rPr lang="en-US" sz="1220" dirty="0">
                <a:solidFill>
                  <a:srgbClr val="FFFFFF"/>
                </a:solidFill>
                <a:latin typeface="思源黑体-思源黑体-Medium" pitchFamily="34" charset="0"/>
                <a:ea typeface="思源黑体-思源黑体-Medium" pitchFamily="34" charset="-122"/>
                <a:cs typeface="思源黑体-思源黑体-Medium" pitchFamily="34" charset="-120"/>
              </a:rPr>
              <a:t>Phishing emails often create a sense of urgency, urging immediate action. Legitimate companies typically provide ample time for responses.</a:t>
            </a:r>
            <a:endParaRPr lang="en-US" sz="1220" dirty="0"/>
          </a:p>
        </p:txBody>
      </p:sp>
      <p:sp>
        <p:nvSpPr>
          <p:cNvPr id="12" name="Text 5"/>
          <p:cNvSpPr/>
          <p:nvPr/>
        </p:nvSpPr>
        <p:spPr>
          <a:xfrm>
            <a:off x="7525512" y="3465576"/>
            <a:ext cx="6336792" cy="246888"/>
          </a:xfrm>
          <a:prstGeom prst="rect">
            <a:avLst/>
          </a:prstGeom>
          <a:noFill/>
          <a:ln/>
        </p:spPr>
        <p:txBody>
          <a:bodyPr wrap="none" lIns="0" tIns="0" rIns="0" bIns="0" rtlCol="0" anchor="ctr"/>
          <a:lstStyle/>
          <a:p>
            <a:pPr marL="0" indent="0" algn="ctr">
              <a:lnSpc>
                <a:spcPts val="1920"/>
              </a:lnSpc>
              <a:buNone/>
            </a:pPr>
            <a:r>
              <a:rPr lang="en-US" sz="1530" dirty="0">
                <a:solidFill>
                  <a:srgbClr val="FFFFFF"/>
                </a:solidFill>
                <a:latin typeface="思源黑体-思源黑体-Bold" pitchFamily="34" charset="0"/>
                <a:ea typeface="思源黑体-思源黑体-Bold" pitchFamily="34" charset="-122"/>
                <a:cs typeface="思源黑体-思源黑体-Bold" pitchFamily="34" charset="-120"/>
              </a:rPr>
              <a:t>Generic Greetings</a:t>
            </a:r>
            <a:endParaRPr lang="en-US" sz="1530" dirty="0"/>
          </a:p>
        </p:txBody>
      </p:sp>
      <p:sp>
        <p:nvSpPr>
          <p:cNvPr id="13" name="Text 6"/>
          <p:cNvSpPr/>
          <p:nvPr/>
        </p:nvSpPr>
        <p:spPr>
          <a:xfrm>
            <a:off x="7525512" y="3849624"/>
            <a:ext cx="6336792" cy="393192"/>
          </a:xfrm>
          <a:prstGeom prst="rect">
            <a:avLst/>
          </a:prstGeom>
          <a:noFill/>
          <a:ln/>
        </p:spPr>
        <p:txBody>
          <a:bodyPr wrap="square" lIns="0" tIns="0" rIns="0" bIns="0" rtlCol="0" anchor="ctr"/>
          <a:lstStyle/>
          <a:p>
            <a:pPr marL="0" indent="0" algn="ctr">
              <a:lnSpc>
                <a:spcPts val="1530"/>
              </a:lnSpc>
              <a:buNone/>
            </a:pPr>
            <a:r>
              <a:rPr lang="en-US" sz="1220" dirty="0">
                <a:solidFill>
                  <a:srgbClr val="FFFFFF"/>
                </a:solidFill>
                <a:latin typeface="思源黑体-思源黑体-Medium" pitchFamily="34" charset="0"/>
                <a:ea typeface="思源黑体-思源黑体-Medium" pitchFamily="34" charset="-122"/>
                <a:cs typeface="思源黑体-思源黑体-Medium" pitchFamily="34" charset="-120"/>
              </a:rPr>
              <a:t>Be wary of emails that use generic greetings like 'Dear Customer' instead of your name. Real companies address you by name to personalize communication.</a:t>
            </a:r>
            <a:endParaRPr lang="en-US" sz="1220" dirty="0"/>
          </a:p>
        </p:txBody>
      </p:sp>
      <p:sp>
        <p:nvSpPr>
          <p:cNvPr id="14" name="Text 7"/>
          <p:cNvSpPr/>
          <p:nvPr/>
        </p:nvSpPr>
        <p:spPr>
          <a:xfrm>
            <a:off x="7525512" y="6492240"/>
            <a:ext cx="6336792" cy="246888"/>
          </a:xfrm>
          <a:prstGeom prst="rect">
            <a:avLst/>
          </a:prstGeom>
          <a:noFill/>
          <a:ln/>
        </p:spPr>
        <p:txBody>
          <a:bodyPr wrap="none" lIns="0" tIns="0" rIns="0" bIns="0" rtlCol="0" anchor="ctr"/>
          <a:lstStyle/>
          <a:p>
            <a:pPr marL="0" indent="0" algn="ctr">
              <a:lnSpc>
                <a:spcPts val="1920"/>
              </a:lnSpc>
              <a:buNone/>
            </a:pPr>
            <a:r>
              <a:rPr lang="en-US" sz="1530" dirty="0">
                <a:solidFill>
                  <a:srgbClr val="FFFFFF"/>
                </a:solidFill>
                <a:latin typeface="思源黑体-思源黑体-Bold" pitchFamily="34" charset="0"/>
                <a:ea typeface="思源黑体-思源黑体-Bold" pitchFamily="34" charset="-122"/>
                <a:cs typeface="思源黑体-思源黑体-Bold" pitchFamily="34" charset="-120"/>
              </a:rPr>
              <a:t>Suspicious Links and Attachments</a:t>
            </a:r>
            <a:endParaRPr lang="en-US" sz="1530" dirty="0"/>
          </a:p>
        </p:txBody>
      </p:sp>
      <p:sp>
        <p:nvSpPr>
          <p:cNvPr id="15" name="Text 8"/>
          <p:cNvSpPr/>
          <p:nvPr/>
        </p:nvSpPr>
        <p:spPr>
          <a:xfrm>
            <a:off x="7525512" y="6876288"/>
            <a:ext cx="6336792" cy="393192"/>
          </a:xfrm>
          <a:prstGeom prst="rect">
            <a:avLst/>
          </a:prstGeom>
          <a:noFill/>
          <a:ln/>
        </p:spPr>
        <p:txBody>
          <a:bodyPr wrap="square" lIns="0" tIns="0" rIns="0" bIns="0" rtlCol="0" anchor="ctr"/>
          <a:lstStyle/>
          <a:p>
            <a:pPr marL="0" indent="0" algn="ctr">
              <a:lnSpc>
                <a:spcPts val="1530"/>
              </a:lnSpc>
              <a:buNone/>
            </a:pPr>
            <a:r>
              <a:rPr lang="en-US" sz="1220" dirty="0">
                <a:solidFill>
                  <a:srgbClr val="FFFFFF"/>
                </a:solidFill>
                <a:latin typeface="思源黑体-思源黑体-Medium" pitchFamily="34" charset="0"/>
                <a:ea typeface="思源黑体-思源黑体-Medium" pitchFamily="34" charset="-122"/>
                <a:cs typeface="思源黑体-思源黑体-Medium" pitchFamily="34" charset="-120"/>
              </a:rPr>
              <a:t>Hover over links to see their actual destination. Avoid clicking on unexpected attachments, as they may contain malware.</a:t>
            </a:r>
            <a:endParaRPr lang="en-US" sz="122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5001768" y="2212848"/>
            <a:ext cx="4645152" cy="4645152"/>
          </a:xfrm>
          <a:prstGeom prst="rect">
            <a:avLst/>
          </a:prstGeom>
        </p:spPr>
      </p:pic>
      <p:pic>
        <p:nvPicPr>
          <p:cNvPr id="4" name="Image 2" descr="preencoded.png"/>
          <p:cNvPicPr>
            <a:picLocks noChangeAspect="1"/>
          </p:cNvPicPr>
          <p:nvPr/>
        </p:nvPicPr>
        <p:blipFill>
          <a:blip r:embed="rId5"/>
          <a:stretch>
            <a:fillRect/>
          </a:stretch>
        </p:blipFill>
        <p:spPr>
          <a:xfrm>
            <a:off x="5001768" y="2212848"/>
            <a:ext cx="4645152" cy="4645152"/>
          </a:xfrm>
          <a:prstGeom prst="rect">
            <a:avLst/>
          </a:prstGeom>
        </p:spPr>
      </p:pic>
      <p:pic>
        <p:nvPicPr>
          <p:cNvPr id="5" name="Image 3" descr="preencoded.png"/>
          <p:cNvPicPr>
            <a:picLocks noChangeAspect="1"/>
          </p:cNvPicPr>
          <p:nvPr/>
        </p:nvPicPr>
        <p:blipFill>
          <a:blip r:embed="rId6"/>
          <a:stretch>
            <a:fillRect/>
          </a:stretch>
        </p:blipFill>
        <p:spPr>
          <a:xfrm>
            <a:off x="5001768" y="2212848"/>
            <a:ext cx="4645152" cy="4645152"/>
          </a:xfrm>
          <a:prstGeom prst="rect">
            <a:avLst/>
          </a:prstGeom>
        </p:spPr>
      </p:pic>
      <p:pic>
        <p:nvPicPr>
          <p:cNvPr id="6" name="Image 4" descr="preencoded.png"/>
          <p:cNvPicPr>
            <a:picLocks noChangeAspect="1"/>
          </p:cNvPicPr>
          <p:nvPr/>
        </p:nvPicPr>
        <p:blipFill>
          <a:blip r:embed="rId7"/>
          <a:stretch>
            <a:fillRect/>
          </a:stretch>
        </p:blipFill>
        <p:spPr>
          <a:xfrm>
            <a:off x="5001768" y="2212848"/>
            <a:ext cx="4645152" cy="4645152"/>
          </a:xfrm>
          <a:prstGeom prst="rect">
            <a:avLst/>
          </a:prstGeom>
        </p:spPr>
      </p:pic>
      <p:sp>
        <p:nvSpPr>
          <p:cNvPr id="7" name="Text 0"/>
          <p:cNvSpPr/>
          <p:nvPr/>
        </p:nvSpPr>
        <p:spPr>
          <a:xfrm>
            <a:off x="685800" y="1380744"/>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FFFFFF"/>
                </a:solidFill>
                <a:latin typeface="思源黑体-思源黑体-Bold" pitchFamily="34" charset="0"/>
                <a:ea typeface="思源黑体-思源黑体-Bold" pitchFamily="34" charset="-122"/>
                <a:cs typeface="思源黑体-思源黑体-Bold" pitchFamily="34" charset="-120"/>
              </a:rPr>
              <a:t>Recognizing Fake Websites</a:t>
            </a:r>
            <a:endParaRPr lang="en-US" sz="3840" dirty="0"/>
          </a:p>
        </p:txBody>
      </p:sp>
      <p:sp>
        <p:nvSpPr>
          <p:cNvPr id="8" name="Text 1"/>
          <p:cNvSpPr/>
          <p:nvPr/>
        </p:nvSpPr>
        <p:spPr>
          <a:xfrm>
            <a:off x="786384" y="2660904"/>
            <a:ext cx="3922776" cy="310896"/>
          </a:xfrm>
          <a:prstGeom prst="rect">
            <a:avLst/>
          </a:prstGeom>
          <a:noFill/>
          <a:ln/>
        </p:spPr>
        <p:txBody>
          <a:bodyPr wrap="none" lIns="0" tIns="0" rIns="0" bIns="0" rtlCol="0" anchor="ctr"/>
          <a:lstStyle/>
          <a:p>
            <a:pPr marL="0" indent="0" algn="r">
              <a:lnSpc>
                <a:spcPts val="2400"/>
              </a:lnSpc>
              <a:buNone/>
            </a:pPr>
            <a:r>
              <a:rPr lang="en-US" sz="1920" dirty="0">
                <a:solidFill>
                  <a:srgbClr val="FFFFFF"/>
                </a:solidFill>
                <a:latin typeface="思源黑体-思源黑体-Bold" pitchFamily="34" charset="0"/>
                <a:ea typeface="思源黑体-思源黑体-Bold" pitchFamily="34" charset="-122"/>
                <a:cs typeface="思源黑体-思源黑体-Bold" pitchFamily="34" charset="-120"/>
              </a:rPr>
              <a:t>URL Inspection</a:t>
            </a:r>
            <a:endParaRPr lang="en-US" sz="1920" dirty="0"/>
          </a:p>
        </p:txBody>
      </p:sp>
      <p:sp>
        <p:nvSpPr>
          <p:cNvPr id="9" name="Text 2"/>
          <p:cNvSpPr/>
          <p:nvPr/>
        </p:nvSpPr>
        <p:spPr>
          <a:xfrm>
            <a:off x="786384" y="3182112"/>
            <a:ext cx="3922776" cy="731520"/>
          </a:xfrm>
          <a:prstGeom prst="rect">
            <a:avLst/>
          </a:prstGeom>
          <a:noFill/>
          <a:ln/>
        </p:spPr>
        <p:txBody>
          <a:bodyPr wrap="square" lIns="0" tIns="0" rIns="0" bIns="0" rtlCol="0" anchor="ctr"/>
          <a:lstStyle/>
          <a:p>
            <a:pPr marL="0" indent="0" algn="r">
              <a:lnSpc>
                <a:spcPts val="1920"/>
              </a:lnSpc>
              <a:buNone/>
            </a:pPr>
            <a:r>
              <a:rPr lang="en-US" sz="1530" dirty="0">
                <a:solidFill>
                  <a:srgbClr val="FFFFFF"/>
                </a:solidFill>
                <a:latin typeface="思源黑体-思源黑体-Medium" pitchFamily="34" charset="0"/>
                <a:ea typeface="思源黑体-思源黑体-Medium" pitchFamily="34" charset="-122"/>
                <a:cs typeface="思源黑体-思源黑体-Medium" pitchFamily="34" charset="-120"/>
              </a:rPr>
              <a:t>Always verify the website's URL for authenticity, paying close attention to the domain name.</a:t>
            </a:r>
            <a:endParaRPr lang="en-US" sz="1530" dirty="0"/>
          </a:p>
        </p:txBody>
      </p:sp>
      <p:sp>
        <p:nvSpPr>
          <p:cNvPr id="10" name="Text 3"/>
          <p:cNvSpPr/>
          <p:nvPr/>
        </p:nvSpPr>
        <p:spPr>
          <a:xfrm>
            <a:off x="786384" y="5093208"/>
            <a:ext cx="3922776" cy="612648"/>
          </a:xfrm>
          <a:prstGeom prst="rect">
            <a:avLst/>
          </a:prstGeom>
          <a:noFill/>
          <a:ln/>
        </p:spPr>
        <p:txBody>
          <a:bodyPr wrap="square" lIns="0" tIns="0" rIns="0" bIns="0" rtlCol="0" anchor="ctr"/>
          <a:lstStyle/>
          <a:p>
            <a:pPr marL="0" indent="0" algn="r">
              <a:lnSpc>
                <a:spcPts val="2400"/>
              </a:lnSpc>
              <a:buNone/>
            </a:pPr>
            <a:r>
              <a:rPr lang="en-US" sz="1920" dirty="0">
                <a:solidFill>
                  <a:srgbClr val="FFFFFF"/>
                </a:solidFill>
                <a:latin typeface="思源黑体-思源黑体-Bold" pitchFamily="34" charset="0"/>
                <a:ea typeface="思源黑体-思源黑体-Bold" pitchFamily="34" charset="-122"/>
                <a:cs typeface="思源黑体-思源黑体-Bold" pitchFamily="34" charset="-120"/>
              </a:rPr>
              <a:t>Request for Excessive Information</a:t>
            </a:r>
            <a:endParaRPr lang="en-US" sz="1920" dirty="0"/>
          </a:p>
        </p:txBody>
      </p:sp>
      <p:sp>
        <p:nvSpPr>
          <p:cNvPr id="11" name="Text 4"/>
          <p:cNvSpPr/>
          <p:nvPr/>
        </p:nvSpPr>
        <p:spPr>
          <a:xfrm>
            <a:off x="786384" y="5925312"/>
            <a:ext cx="3922776" cy="493776"/>
          </a:xfrm>
          <a:prstGeom prst="rect">
            <a:avLst/>
          </a:prstGeom>
          <a:noFill/>
          <a:ln/>
        </p:spPr>
        <p:txBody>
          <a:bodyPr wrap="square" lIns="0" tIns="0" rIns="0" bIns="0" rtlCol="0" anchor="ctr"/>
          <a:lstStyle/>
          <a:p>
            <a:pPr marL="0" indent="0" algn="r">
              <a:lnSpc>
                <a:spcPts val="1920"/>
              </a:lnSpc>
              <a:buNone/>
            </a:pPr>
            <a:r>
              <a:rPr lang="en-US" sz="1530" dirty="0">
                <a:solidFill>
                  <a:srgbClr val="FFFFFF"/>
                </a:solidFill>
                <a:latin typeface="思源黑体-思源黑体-Medium" pitchFamily="34" charset="0"/>
                <a:ea typeface="思源黑体-思源黑体-Medium" pitchFamily="34" charset="-122"/>
                <a:cs typeface="思源黑体-思源黑体-Medium" pitchFamily="34" charset="-120"/>
              </a:rPr>
              <a:t>Be cautious of sites asking for unnecessary personal data.</a:t>
            </a:r>
            <a:endParaRPr lang="en-US" sz="1530" dirty="0"/>
          </a:p>
        </p:txBody>
      </p:sp>
      <p:sp>
        <p:nvSpPr>
          <p:cNvPr id="12" name="Text 5"/>
          <p:cNvSpPr/>
          <p:nvPr/>
        </p:nvSpPr>
        <p:spPr>
          <a:xfrm>
            <a:off x="6318504" y="3026664"/>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FFFFFF"/>
                </a:solidFill>
                <a:latin typeface="思源黑体-思源黑体-Medium" pitchFamily="34" charset="0"/>
                <a:ea typeface="思源黑体-思源黑体-Medium" pitchFamily="34" charset="-122"/>
                <a:cs typeface="思源黑体-思源黑体-Medium" pitchFamily="34" charset="-120"/>
              </a:rPr>
              <a:t>1</a:t>
            </a:r>
            <a:endParaRPr lang="en-US" sz="1920" dirty="0"/>
          </a:p>
        </p:txBody>
      </p:sp>
      <p:sp>
        <p:nvSpPr>
          <p:cNvPr id="13" name="Text 6"/>
          <p:cNvSpPr/>
          <p:nvPr/>
        </p:nvSpPr>
        <p:spPr>
          <a:xfrm>
            <a:off x="5925312" y="5294376"/>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FFFFFF"/>
                </a:solidFill>
                <a:latin typeface="思源黑体-思源黑体-Medium" pitchFamily="34" charset="0"/>
                <a:ea typeface="思源黑体-思源黑体-Medium" pitchFamily="34" charset="-122"/>
                <a:cs typeface="思源黑体-思源黑体-Medium" pitchFamily="34" charset="-120"/>
              </a:rPr>
              <a:t>4</a:t>
            </a:r>
            <a:endParaRPr lang="en-US" sz="1920" dirty="0"/>
          </a:p>
        </p:txBody>
      </p:sp>
      <p:sp>
        <p:nvSpPr>
          <p:cNvPr id="14" name="Text 7"/>
          <p:cNvSpPr/>
          <p:nvPr/>
        </p:nvSpPr>
        <p:spPr>
          <a:xfrm>
            <a:off x="8577072" y="3419856"/>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FFFFFF"/>
                </a:solidFill>
                <a:latin typeface="思源黑体-思源黑体-Medium" pitchFamily="34" charset="0"/>
                <a:ea typeface="思源黑体-思源黑体-Medium" pitchFamily="34" charset="-122"/>
                <a:cs typeface="思源黑体-思源黑体-Medium" pitchFamily="34" charset="-120"/>
              </a:rPr>
              <a:t>2</a:t>
            </a:r>
            <a:endParaRPr lang="en-US" sz="1920" dirty="0"/>
          </a:p>
        </p:txBody>
      </p:sp>
      <p:sp>
        <p:nvSpPr>
          <p:cNvPr id="15" name="Text 8"/>
          <p:cNvSpPr/>
          <p:nvPr/>
        </p:nvSpPr>
        <p:spPr>
          <a:xfrm>
            <a:off x="8183880" y="5687568"/>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FFFFFF"/>
                </a:solidFill>
                <a:latin typeface="思源黑体-思源黑体-Medium" pitchFamily="34" charset="0"/>
                <a:ea typeface="思源黑体-思源黑体-Medium" pitchFamily="34" charset="-122"/>
                <a:cs typeface="思源黑体-思源黑体-Medium" pitchFamily="34" charset="-120"/>
              </a:rPr>
              <a:t>3</a:t>
            </a:r>
            <a:endParaRPr lang="en-US" sz="1920" dirty="0"/>
          </a:p>
        </p:txBody>
      </p:sp>
      <p:sp>
        <p:nvSpPr>
          <p:cNvPr id="16" name="Text 9"/>
          <p:cNvSpPr/>
          <p:nvPr/>
        </p:nvSpPr>
        <p:spPr>
          <a:xfrm>
            <a:off x="9930384" y="2779776"/>
            <a:ext cx="3922776" cy="310896"/>
          </a:xfrm>
          <a:prstGeom prst="rect">
            <a:avLst/>
          </a:prstGeom>
          <a:noFill/>
          <a:ln/>
        </p:spPr>
        <p:txBody>
          <a:bodyPr wrap="none" lIns="0" tIns="0" rIns="0" bIns="0" rtlCol="0" anchor="ctr"/>
          <a:lstStyle/>
          <a:p>
            <a:pPr marL="0" indent="0" algn="l">
              <a:lnSpc>
                <a:spcPts val="2400"/>
              </a:lnSpc>
              <a:buNone/>
            </a:pPr>
            <a:r>
              <a:rPr lang="en-US" sz="1920" dirty="0">
                <a:solidFill>
                  <a:srgbClr val="FFFFFF"/>
                </a:solidFill>
                <a:latin typeface="思源黑体-思源黑体-Bold" pitchFamily="34" charset="0"/>
                <a:ea typeface="思源黑体-思源黑体-Bold" pitchFamily="34" charset="-122"/>
                <a:cs typeface="思源黑体-思源黑体-Bold" pitchFamily="34" charset="-120"/>
              </a:rPr>
              <a:t>Inconsistent Branding</a:t>
            </a:r>
            <a:endParaRPr lang="en-US" sz="1920" dirty="0"/>
          </a:p>
        </p:txBody>
      </p:sp>
      <p:sp>
        <p:nvSpPr>
          <p:cNvPr id="17" name="Text 10"/>
          <p:cNvSpPr/>
          <p:nvPr/>
        </p:nvSpPr>
        <p:spPr>
          <a:xfrm>
            <a:off x="9930384" y="3300984"/>
            <a:ext cx="3922776" cy="493776"/>
          </a:xfrm>
          <a:prstGeom prst="rect">
            <a:avLst/>
          </a:prstGeom>
          <a:noFill/>
          <a:ln/>
        </p:spPr>
        <p:txBody>
          <a:bodyPr wrap="square" lIns="0" tIns="0" rIns="0" bIns="0" rtlCol="0" anchor="ctr"/>
          <a:lstStyle/>
          <a:p>
            <a:pPr marL="0" indent="0" algn="l">
              <a:lnSpc>
                <a:spcPts val="1920"/>
              </a:lnSpc>
              <a:buNone/>
            </a:pPr>
            <a:r>
              <a:rPr lang="en-US" sz="1530" dirty="0">
                <a:solidFill>
                  <a:srgbClr val="FFFFFF"/>
                </a:solidFill>
                <a:latin typeface="思源黑体-思源黑体-Medium" pitchFamily="34" charset="0"/>
                <a:ea typeface="思源黑体-思源黑体-Medium" pitchFamily="34" charset="-122"/>
                <a:cs typeface="思源黑体-思源黑体-Medium" pitchFamily="34" charset="-120"/>
              </a:rPr>
              <a:t>Fake websites often have mismatched logos, colors, or design elements.</a:t>
            </a:r>
            <a:endParaRPr lang="en-US" sz="1530" dirty="0"/>
          </a:p>
        </p:txBody>
      </p:sp>
      <p:sp>
        <p:nvSpPr>
          <p:cNvPr id="18" name="Text 11"/>
          <p:cNvSpPr/>
          <p:nvPr/>
        </p:nvSpPr>
        <p:spPr>
          <a:xfrm>
            <a:off x="9930384" y="5129784"/>
            <a:ext cx="3922776" cy="310896"/>
          </a:xfrm>
          <a:prstGeom prst="rect">
            <a:avLst/>
          </a:prstGeom>
          <a:noFill/>
          <a:ln/>
        </p:spPr>
        <p:txBody>
          <a:bodyPr wrap="none" lIns="0" tIns="0" rIns="0" bIns="0" rtlCol="0" anchor="ctr"/>
          <a:lstStyle/>
          <a:p>
            <a:pPr marL="0" indent="0" algn="l">
              <a:lnSpc>
                <a:spcPts val="2400"/>
              </a:lnSpc>
              <a:buNone/>
            </a:pPr>
            <a:r>
              <a:rPr lang="en-US" sz="1920" dirty="0">
                <a:solidFill>
                  <a:srgbClr val="FFFFFF"/>
                </a:solidFill>
                <a:latin typeface="思源黑体-思源黑体-Bold" pitchFamily="34" charset="0"/>
                <a:ea typeface="思源黑体-思源黑体-Bold" pitchFamily="34" charset="-122"/>
                <a:cs typeface="思源黑体-思源黑体-Bold" pitchFamily="34" charset="-120"/>
              </a:rPr>
              <a:t>Typos and Grammatical Errors</a:t>
            </a:r>
            <a:endParaRPr lang="en-US" sz="1920" dirty="0"/>
          </a:p>
        </p:txBody>
      </p:sp>
      <p:sp>
        <p:nvSpPr>
          <p:cNvPr id="19" name="Text 12"/>
          <p:cNvSpPr/>
          <p:nvPr/>
        </p:nvSpPr>
        <p:spPr>
          <a:xfrm>
            <a:off x="9930384" y="5650992"/>
            <a:ext cx="3922776" cy="731520"/>
          </a:xfrm>
          <a:prstGeom prst="rect">
            <a:avLst/>
          </a:prstGeom>
          <a:noFill/>
          <a:ln/>
        </p:spPr>
        <p:txBody>
          <a:bodyPr wrap="square" lIns="0" tIns="0" rIns="0" bIns="0" rtlCol="0" anchor="ctr"/>
          <a:lstStyle/>
          <a:p>
            <a:pPr marL="0" indent="0" algn="l">
              <a:lnSpc>
                <a:spcPts val="1920"/>
              </a:lnSpc>
              <a:buNone/>
            </a:pPr>
            <a:r>
              <a:rPr lang="en-US" sz="1530" dirty="0">
                <a:solidFill>
                  <a:srgbClr val="FFFFFF"/>
                </a:solidFill>
                <a:latin typeface="思源黑体-思源黑体-Medium" pitchFamily="34" charset="0"/>
                <a:ea typeface="思源黑体-思源黑体-Medium" pitchFamily="34" charset="-122"/>
                <a:cs typeface="思源黑体-思源黑体-Medium" pitchFamily="34" charset="-120"/>
              </a:rPr>
              <a:t>Many fraudulent sites have poor spelling and grammar, which can be a strong indicator of deceit.</a:t>
            </a:r>
            <a:endParaRPr lang="en-US" sz="153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4974336" cy="8238744"/>
          </a:xfrm>
          <a:prstGeom prst="rect">
            <a:avLst/>
          </a:prstGeom>
        </p:spPr>
      </p:pic>
      <p:pic>
        <p:nvPicPr>
          <p:cNvPr id="4" name="Image 2" descr="preencoded.png"/>
          <p:cNvPicPr>
            <a:picLocks noChangeAspect="1"/>
          </p:cNvPicPr>
          <p:nvPr/>
        </p:nvPicPr>
        <p:blipFill>
          <a:blip r:embed="rId5"/>
          <a:stretch>
            <a:fillRect/>
          </a:stretch>
        </p:blipFill>
        <p:spPr>
          <a:xfrm>
            <a:off x="5678424" y="2258568"/>
            <a:ext cx="4023360" cy="2368296"/>
          </a:xfrm>
          <a:prstGeom prst="rect">
            <a:avLst/>
          </a:prstGeom>
        </p:spPr>
      </p:pic>
      <p:pic>
        <p:nvPicPr>
          <p:cNvPr id="5" name="Image 3" descr="preencoded.png"/>
          <p:cNvPicPr>
            <a:picLocks noChangeAspect="1"/>
          </p:cNvPicPr>
          <p:nvPr/>
        </p:nvPicPr>
        <p:blipFill>
          <a:blip r:embed="rId5"/>
          <a:stretch>
            <a:fillRect/>
          </a:stretch>
        </p:blipFill>
        <p:spPr>
          <a:xfrm>
            <a:off x="5678424" y="4846320"/>
            <a:ext cx="4023360" cy="2368296"/>
          </a:xfrm>
          <a:prstGeom prst="rect">
            <a:avLst/>
          </a:prstGeom>
        </p:spPr>
      </p:pic>
      <p:pic>
        <p:nvPicPr>
          <p:cNvPr id="6" name="Image 4" descr="preencoded.png"/>
          <p:cNvPicPr>
            <a:picLocks noChangeAspect="1"/>
          </p:cNvPicPr>
          <p:nvPr/>
        </p:nvPicPr>
        <p:blipFill>
          <a:blip r:embed="rId5"/>
          <a:stretch>
            <a:fillRect/>
          </a:stretch>
        </p:blipFill>
        <p:spPr>
          <a:xfrm>
            <a:off x="9921240" y="2258568"/>
            <a:ext cx="4023360" cy="2368296"/>
          </a:xfrm>
          <a:prstGeom prst="rect">
            <a:avLst/>
          </a:prstGeom>
        </p:spPr>
      </p:pic>
      <p:pic>
        <p:nvPicPr>
          <p:cNvPr id="7" name="Image 5" descr="preencoded.png"/>
          <p:cNvPicPr>
            <a:picLocks noChangeAspect="1"/>
          </p:cNvPicPr>
          <p:nvPr/>
        </p:nvPicPr>
        <p:blipFill>
          <a:blip r:embed="rId5"/>
          <a:stretch>
            <a:fillRect/>
          </a:stretch>
        </p:blipFill>
        <p:spPr>
          <a:xfrm>
            <a:off x="9921240" y="4846320"/>
            <a:ext cx="4023360" cy="2368296"/>
          </a:xfrm>
          <a:prstGeom prst="rect">
            <a:avLst/>
          </a:prstGeom>
        </p:spPr>
      </p:pic>
      <p:pic>
        <p:nvPicPr>
          <p:cNvPr id="8" name="Image 6" descr="preencoded.png"/>
          <p:cNvPicPr>
            <a:picLocks noChangeAspect="1"/>
          </p:cNvPicPr>
          <p:nvPr/>
        </p:nvPicPr>
        <p:blipFill>
          <a:blip r:embed="rId6"/>
          <a:stretch>
            <a:fillRect/>
          </a:stretch>
        </p:blipFill>
        <p:spPr>
          <a:xfrm>
            <a:off x="5660136" y="2578608"/>
            <a:ext cx="4050792" cy="2057400"/>
          </a:xfrm>
          <a:prstGeom prst="rect">
            <a:avLst/>
          </a:prstGeom>
        </p:spPr>
      </p:pic>
      <p:pic>
        <p:nvPicPr>
          <p:cNvPr id="9" name="Image 7" descr="preencoded.png"/>
          <p:cNvPicPr>
            <a:picLocks noChangeAspect="1"/>
          </p:cNvPicPr>
          <p:nvPr/>
        </p:nvPicPr>
        <p:blipFill>
          <a:blip r:embed="rId7"/>
          <a:stretch>
            <a:fillRect/>
          </a:stretch>
        </p:blipFill>
        <p:spPr>
          <a:xfrm>
            <a:off x="5660136" y="5166360"/>
            <a:ext cx="4050792" cy="2057400"/>
          </a:xfrm>
          <a:prstGeom prst="rect">
            <a:avLst/>
          </a:prstGeom>
        </p:spPr>
      </p:pic>
      <p:pic>
        <p:nvPicPr>
          <p:cNvPr id="10" name="Image 8" descr="preencoded.png"/>
          <p:cNvPicPr>
            <a:picLocks noChangeAspect="1"/>
          </p:cNvPicPr>
          <p:nvPr/>
        </p:nvPicPr>
        <p:blipFill>
          <a:blip r:embed="rId8"/>
          <a:stretch>
            <a:fillRect/>
          </a:stretch>
        </p:blipFill>
        <p:spPr>
          <a:xfrm>
            <a:off x="9902952" y="2578608"/>
            <a:ext cx="4050792" cy="2057400"/>
          </a:xfrm>
          <a:prstGeom prst="rect">
            <a:avLst/>
          </a:prstGeom>
        </p:spPr>
      </p:pic>
      <p:pic>
        <p:nvPicPr>
          <p:cNvPr id="11" name="Image 9" descr="preencoded.png"/>
          <p:cNvPicPr>
            <a:picLocks noChangeAspect="1"/>
          </p:cNvPicPr>
          <p:nvPr/>
        </p:nvPicPr>
        <p:blipFill>
          <a:blip r:embed="rId6"/>
          <a:stretch>
            <a:fillRect/>
          </a:stretch>
        </p:blipFill>
        <p:spPr>
          <a:xfrm>
            <a:off x="9902952" y="5166360"/>
            <a:ext cx="4050792" cy="2057400"/>
          </a:xfrm>
          <a:prstGeom prst="rect">
            <a:avLst/>
          </a:prstGeom>
        </p:spPr>
      </p:pic>
      <p:pic>
        <p:nvPicPr>
          <p:cNvPr id="12" name="Image 10" descr="preencoded.png"/>
          <p:cNvPicPr>
            <a:picLocks noChangeAspect="1"/>
          </p:cNvPicPr>
          <p:nvPr/>
        </p:nvPicPr>
        <p:blipFill>
          <a:blip r:embed="rId9"/>
          <a:stretch>
            <a:fillRect/>
          </a:stretch>
        </p:blipFill>
        <p:spPr>
          <a:xfrm>
            <a:off x="5660136" y="2487168"/>
            <a:ext cx="4050792" cy="128016"/>
          </a:xfrm>
          <a:prstGeom prst="rect">
            <a:avLst/>
          </a:prstGeom>
        </p:spPr>
      </p:pic>
      <p:pic>
        <p:nvPicPr>
          <p:cNvPr id="13" name="Image 11" descr="preencoded.png"/>
          <p:cNvPicPr>
            <a:picLocks noChangeAspect="1"/>
          </p:cNvPicPr>
          <p:nvPr/>
        </p:nvPicPr>
        <p:blipFill>
          <a:blip r:embed="rId10"/>
          <a:stretch>
            <a:fillRect/>
          </a:stretch>
        </p:blipFill>
        <p:spPr>
          <a:xfrm>
            <a:off x="5660136" y="5074920"/>
            <a:ext cx="4050792" cy="128016"/>
          </a:xfrm>
          <a:prstGeom prst="rect">
            <a:avLst/>
          </a:prstGeom>
        </p:spPr>
      </p:pic>
      <p:pic>
        <p:nvPicPr>
          <p:cNvPr id="14" name="Image 12" descr="preencoded.png"/>
          <p:cNvPicPr>
            <a:picLocks noChangeAspect="1"/>
          </p:cNvPicPr>
          <p:nvPr/>
        </p:nvPicPr>
        <p:blipFill>
          <a:blip r:embed="rId11"/>
          <a:stretch>
            <a:fillRect/>
          </a:stretch>
        </p:blipFill>
        <p:spPr>
          <a:xfrm>
            <a:off x="9902952" y="2487168"/>
            <a:ext cx="4050792" cy="128016"/>
          </a:xfrm>
          <a:prstGeom prst="rect">
            <a:avLst/>
          </a:prstGeom>
        </p:spPr>
      </p:pic>
      <p:pic>
        <p:nvPicPr>
          <p:cNvPr id="15" name="Image 13" descr="preencoded.png"/>
          <p:cNvPicPr>
            <a:picLocks noChangeAspect="1"/>
          </p:cNvPicPr>
          <p:nvPr/>
        </p:nvPicPr>
        <p:blipFill>
          <a:blip r:embed="rId9"/>
          <a:stretch>
            <a:fillRect/>
          </a:stretch>
        </p:blipFill>
        <p:spPr>
          <a:xfrm>
            <a:off x="9902952" y="5074920"/>
            <a:ext cx="4050792" cy="128016"/>
          </a:xfrm>
          <a:prstGeom prst="rect">
            <a:avLst/>
          </a:prstGeom>
        </p:spPr>
      </p:pic>
      <p:pic>
        <p:nvPicPr>
          <p:cNvPr id="16" name="Image 14" descr="preencoded.png"/>
          <p:cNvPicPr>
            <a:picLocks noChangeAspect="1"/>
          </p:cNvPicPr>
          <p:nvPr/>
        </p:nvPicPr>
        <p:blipFill>
          <a:blip r:embed="rId12"/>
          <a:stretch>
            <a:fillRect/>
          </a:stretch>
        </p:blipFill>
        <p:spPr>
          <a:xfrm>
            <a:off x="7388352" y="2258568"/>
            <a:ext cx="585216" cy="585216"/>
          </a:xfrm>
          <a:prstGeom prst="rect">
            <a:avLst/>
          </a:prstGeom>
        </p:spPr>
      </p:pic>
      <p:pic>
        <p:nvPicPr>
          <p:cNvPr id="17" name="Image 15" descr="preencoded.png"/>
          <p:cNvPicPr>
            <a:picLocks noChangeAspect="1"/>
          </p:cNvPicPr>
          <p:nvPr/>
        </p:nvPicPr>
        <p:blipFill>
          <a:blip r:embed="rId13"/>
          <a:stretch>
            <a:fillRect/>
          </a:stretch>
        </p:blipFill>
        <p:spPr>
          <a:xfrm>
            <a:off x="7388352" y="4846320"/>
            <a:ext cx="585216" cy="585216"/>
          </a:xfrm>
          <a:prstGeom prst="rect">
            <a:avLst/>
          </a:prstGeom>
        </p:spPr>
      </p:pic>
      <p:pic>
        <p:nvPicPr>
          <p:cNvPr id="18" name="Image 16" descr="preencoded.png"/>
          <p:cNvPicPr>
            <a:picLocks noChangeAspect="1"/>
          </p:cNvPicPr>
          <p:nvPr/>
        </p:nvPicPr>
        <p:blipFill>
          <a:blip r:embed="rId14"/>
          <a:stretch>
            <a:fillRect/>
          </a:stretch>
        </p:blipFill>
        <p:spPr>
          <a:xfrm>
            <a:off x="11631168" y="2258568"/>
            <a:ext cx="585216" cy="585216"/>
          </a:xfrm>
          <a:prstGeom prst="rect">
            <a:avLst/>
          </a:prstGeom>
        </p:spPr>
      </p:pic>
      <p:pic>
        <p:nvPicPr>
          <p:cNvPr id="19" name="Image 17" descr="preencoded.png"/>
          <p:cNvPicPr>
            <a:picLocks noChangeAspect="1"/>
          </p:cNvPicPr>
          <p:nvPr/>
        </p:nvPicPr>
        <p:blipFill>
          <a:blip r:embed="rId12"/>
          <a:stretch>
            <a:fillRect/>
          </a:stretch>
        </p:blipFill>
        <p:spPr>
          <a:xfrm>
            <a:off x="11631168" y="4846320"/>
            <a:ext cx="585216" cy="585216"/>
          </a:xfrm>
          <a:prstGeom prst="rect">
            <a:avLst/>
          </a:prstGeom>
        </p:spPr>
      </p:pic>
      <p:sp>
        <p:nvSpPr>
          <p:cNvPr id="20" name="Text 0"/>
          <p:cNvSpPr/>
          <p:nvPr/>
        </p:nvSpPr>
        <p:spPr>
          <a:xfrm>
            <a:off x="5660136" y="804672"/>
            <a:ext cx="8293608" cy="1225296"/>
          </a:xfrm>
          <a:prstGeom prst="rect">
            <a:avLst/>
          </a:prstGeom>
          <a:noFill/>
          <a:ln/>
        </p:spPr>
        <p:txBody>
          <a:bodyPr wrap="square" lIns="0" tIns="0" rIns="0" bIns="0" rtlCol="0" anchor="ctr"/>
          <a:lstStyle/>
          <a:p>
            <a:pPr marL="0" indent="0" algn="l">
              <a:lnSpc>
                <a:spcPts val="4800"/>
              </a:lnSpc>
              <a:buNone/>
            </a:pPr>
            <a:r>
              <a:rPr lang="en-US" sz="3840" dirty="0">
                <a:solidFill>
                  <a:srgbClr val="FFFFFF"/>
                </a:solidFill>
                <a:latin typeface="思源黑体-思源黑体-Bold" pitchFamily="34" charset="0"/>
                <a:ea typeface="思源黑体-思源黑体-Bold" pitchFamily="34" charset="-122"/>
                <a:cs typeface="思源黑体-思源黑体-Bold" pitchFamily="34" charset="-120"/>
              </a:rPr>
              <a:t>Understanding Social Engineering Tactics</a:t>
            </a:r>
            <a:endParaRPr lang="en-US" sz="3840" dirty="0"/>
          </a:p>
        </p:txBody>
      </p:sp>
      <p:sp>
        <p:nvSpPr>
          <p:cNvPr id="21" name="Text 1"/>
          <p:cNvSpPr/>
          <p:nvPr/>
        </p:nvSpPr>
        <p:spPr>
          <a:xfrm>
            <a:off x="5888736" y="2999232"/>
            <a:ext cx="3602736" cy="310896"/>
          </a:xfrm>
          <a:prstGeom prst="rect">
            <a:avLst/>
          </a:prstGeom>
          <a:noFill/>
          <a:ln/>
        </p:spPr>
        <p:txBody>
          <a:bodyPr wrap="none" lIns="0" tIns="0" rIns="0" bIns="0" rtlCol="0" anchor="ctr"/>
          <a:lstStyle/>
          <a:p>
            <a:pPr marL="0" indent="0" algn="l">
              <a:lnSpc>
                <a:spcPts val="2400"/>
              </a:lnSpc>
              <a:buNone/>
            </a:pPr>
            <a:r>
              <a:rPr lang="en-US" sz="1920" dirty="0">
                <a:solidFill>
                  <a:srgbClr val="FFFFFF"/>
                </a:solidFill>
                <a:latin typeface="思源黑体-思源黑体-Bold" pitchFamily="34" charset="0"/>
                <a:ea typeface="思源黑体-思源黑体-Bold" pitchFamily="34" charset="-122"/>
                <a:cs typeface="思源黑体-思源黑体-Bold" pitchFamily="34" charset="-120"/>
              </a:rPr>
              <a:t>Pretexting</a:t>
            </a:r>
            <a:endParaRPr lang="en-US" sz="1920" dirty="0"/>
          </a:p>
        </p:txBody>
      </p:sp>
      <p:sp>
        <p:nvSpPr>
          <p:cNvPr id="22" name="Text 2"/>
          <p:cNvSpPr/>
          <p:nvPr/>
        </p:nvSpPr>
        <p:spPr>
          <a:xfrm>
            <a:off x="5888736" y="3483864"/>
            <a:ext cx="3602736" cy="731520"/>
          </a:xfrm>
          <a:prstGeom prst="rect">
            <a:avLst/>
          </a:prstGeom>
          <a:noFill/>
          <a:ln/>
        </p:spPr>
        <p:txBody>
          <a:bodyPr wrap="square" lIns="0" tIns="0" rIns="0" bIns="0" rtlCol="0" anchor="ctr"/>
          <a:lstStyle/>
          <a:p>
            <a:pPr marL="0" indent="0" algn="l">
              <a:lnSpc>
                <a:spcPts val="1920"/>
              </a:lnSpc>
              <a:buNone/>
            </a:pPr>
            <a:r>
              <a:rPr lang="en-US" sz="1530" dirty="0">
                <a:solidFill>
                  <a:srgbClr val="FFFFFF"/>
                </a:solidFill>
                <a:latin typeface="思源黑体-思源黑体-Medium" pitchFamily="34" charset="0"/>
                <a:ea typeface="思源黑体-思源黑体-Medium" pitchFamily="34" charset="-122"/>
                <a:cs typeface="思源黑体-思源黑体-Medium" pitchFamily="34" charset="-120"/>
              </a:rPr>
              <a:t>Attackers create a false narrative to manipulate the victim into sharing confidential information.</a:t>
            </a:r>
            <a:endParaRPr lang="en-US" sz="1530" dirty="0"/>
          </a:p>
        </p:txBody>
      </p:sp>
      <p:sp>
        <p:nvSpPr>
          <p:cNvPr id="23" name="Text 3"/>
          <p:cNvSpPr/>
          <p:nvPr/>
        </p:nvSpPr>
        <p:spPr>
          <a:xfrm>
            <a:off x="7598664" y="2331720"/>
            <a:ext cx="173736" cy="438912"/>
          </a:xfrm>
          <a:prstGeom prst="rect">
            <a:avLst/>
          </a:prstGeom>
          <a:noFill/>
          <a:ln/>
        </p:spPr>
        <p:txBody>
          <a:bodyPr wrap="none" lIns="0" tIns="0" rIns="0" bIns="0" rtlCol="0" anchor="ctr"/>
          <a:lstStyle/>
          <a:p>
            <a:pPr marL="0" indent="0" algn="l">
              <a:lnSpc>
                <a:spcPts val="2760"/>
              </a:lnSpc>
              <a:buNone/>
            </a:pPr>
            <a:r>
              <a:rPr lang="en-US" sz="2300" dirty="0">
                <a:solidFill>
                  <a:srgbClr val="FFFFFF"/>
                </a:solidFill>
                <a:latin typeface="思源黑体-思源黑体-Medium" pitchFamily="34" charset="0"/>
                <a:ea typeface="思源黑体-思源黑体-Medium" pitchFamily="34" charset="-122"/>
                <a:cs typeface="思源黑体-思源黑体-Medium" pitchFamily="34" charset="-120"/>
              </a:rPr>
              <a:t>1</a:t>
            </a:r>
            <a:endParaRPr lang="en-US" sz="2300" dirty="0"/>
          </a:p>
        </p:txBody>
      </p:sp>
      <p:sp>
        <p:nvSpPr>
          <p:cNvPr id="24" name="Text 4"/>
          <p:cNvSpPr/>
          <p:nvPr/>
        </p:nvSpPr>
        <p:spPr>
          <a:xfrm>
            <a:off x="5888736" y="5586984"/>
            <a:ext cx="3602736" cy="310896"/>
          </a:xfrm>
          <a:prstGeom prst="rect">
            <a:avLst/>
          </a:prstGeom>
          <a:noFill/>
          <a:ln/>
        </p:spPr>
        <p:txBody>
          <a:bodyPr wrap="none" lIns="0" tIns="0" rIns="0" bIns="0" rtlCol="0" anchor="ctr"/>
          <a:lstStyle/>
          <a:p>
            <a:pPr marL="0" indent="0" algn="l">
              <a:lnSpc>
                <a:spcPts val="2400"/>
              </a:lnSpc>
              <a:buNone/>
            </a:pPr>
            <a:r>
              <a:rPr lang="en-US" sz="1920" dirty="0">
                <a:solidFill>
                  <a:srgbClr val="FFFFFF"/>
                </a:solidFill>
                <a:latin typeface="思源黑体-思源黑体-Bold" pitchFamily="34" charset="0"/>
                <a:ea typeface="思源黑体-思源黑体-Bold" pitchFamily="34" charset="-122"/>
                <a:cs typeface="思源黑体-思源黑体-Bold" pitchFamily="34" charset="-120"/>
              </a:rPr>
              <a:t>Fear and Intimidation</a:t>
            </a:r>
            <a:endParaRPr lang="en-US" sz="1920" dirty="0"/>
          </a:p>
        </p:txBody>
      </p:sp>
      <p:sp>
        <p:nvSpPr>
          <p:cNvPr id="25" name="Text 5"/>
          <p:cNvSpPr/>
          <p:nvPr/>
        </p:nvSpPr>
        <p:spPr>
          <a:xfrm>
            <a:off x="5888736" y="6071616"/>
            <a:ext cx="3602736" cy="731520"/>
          </a:xfrm>
          <a:prstGeom prst="rect">
            <a:avLst/>
          </a:prstGeom>
          <a:noFill/>
          <a:ln/>
        </p:spPr>
        <p:txBody>
          <a:bodyPr wrap="square" lIns="0" tIns="0" rIns="0" bIns="0" rtlCol="0" anchor="ctr"/>
          <a:lstStyle/>
          <a:p>
            <a:pPr marL="0" indent="0" algn="l">
              <a:lnSpc>
                <a:spcPts val="1920"/>
              </a:lnSpc>
              <a:buNone/>
            </a:pPr>
            <a:r>
              <a:rPr lang="en-US" sz="1530" dirty="0">
                <a:solidFill>
                  <a:srgbClr val="FFFFFF"/>
                </a:solidFill>
                <a:latin typeface="思源黑体-思源黑体-Medium" pitchFamily="34" charset="0"/>
                <a:ea typeface="思源黑体-思源黑体-Medium" pitchFamily="34" charset="-122"/>
                <a:cs typeface="思源黑体-思源黑体-Medium" pitchFamily="34" charset="-120"/>
              </a:rPr>
              <a:t>Attackers may use threats, claiming your account will be locked unless you provide information.</a:t>
            </a:r>
            <a:endParaRPr lang="en-US" sz="1530" dirty="0"/>
          </a:p>
        </p:txBody>
      </p:sp>
      <p:sp>
        <p:nvSpPr>
          <p:cNvPr id="26" name="Text 6"/>
          <p:cNvSpPr/>
          <p:nvPr/>
        </p:nvSpPr>
        <p:spPr>
          <a:xfrm>
            <a:off x="7598664" y="4919472"/>
            <a:ext cx="173736" cy="438912"/>
          </a:xfrm>
          <a:prstGeom prst="rect">
            <a:avLst/>
          </a:prstGeom>
          <a:noFill/>
          <a:ln/>
        </p:spPr>
        <p:txBody>
          <a:bodyPr wrap="none" lIns="0" tIns="0" rIns="0" bIns="0" rtlCol="0" anchor="ctr"/>
          <a:lstStyle/>
          <a:p>
            <a:pPr marL="0" indent="0" algn="l">
              <a:lnSpc>
                <a:spcPts val="2760"/>
              </a:lnSpc>
              <a:buNone/>
            </a:pPr>
            <a:r>
              <a:rPr lang="en-US" sz="2300" dirty="0">
                <a:solidFill>
                  <a:srgbClr val="FFFFFF"/>
                </a:solidFill>
                <a:latin typeface="思源黑体-思源黑体-Medium" pitchFamily="34" charset="0"/>
                <a:ea typeface="思源黑体-思源黑体-Medium" pitchFamily="34" charset="-122"/>
                <a:cs typeface="思源黑体-思源黑体-Medium" pitchFamily="34" charset="-120"/>
              </a:rPr>
              <a:t>3</a:t>
            </a:r>
            <a:endParaRPr lang="en-US" sz="2300" dirty="0"/>
          </a:p>
        </p:txBody>
      </p:sp>
      <p:sp>
        <p:nvSpPr>
          <p:cNvPr id="27" name="Text 7"/>
          <p:cNvSpPr/>
          <p:nvPr/>
        </p:nvSpPr>
        <p:spPr>
          <a:xfrm>
            <a:off x="10131552" y="2999232"/>
            <a:ext cx="3602736" cy="310896"/>
          </a:xfrm>
          <a:prstGeom prst="rect">
            <a:avLst/>
          </a:prstGeom>
          <a:noFill/>
          <a:ln/>
        </p:spPr>
        <p:txBody>
          <a:bodyPr wrap="none" lIns="0" tIns="0" rIns="0" bIns="0" rtlCol="0" anchor="ctr"/>
          <a:lstStyle/>
          <a:p>
            <a:pPr marL="0" indent="0" algn="l">
              <a:lnSpc>
                <a:spcPts val="2400"/>
              </a:lnSpc>
              <a:buNone/>
            </a:pPr>
            <a:r>
              <a:rPr lang="en-US" sz="1920" dirty="0">
                <a:solidFill>
                  <a:srgbClr val="FFFFFF"/>
                </a:solidFill>
                <a:latin typeface="思源黑体-思源黑体-Bold" pitchFamily="34" charset="0"/>
                <a:ea typeface="思源黑体-思源黑体-Bold" pitchFamily="34" charset="-122"/>
                <a:cs typeface="思源黑体-思源黑体-Bold" pitchFamily="34" charset="-120"/>
              </a:rPr>
              <a:t>Phishing via Phone Calls</a:t>
            </a:r>
            <a:endParaRPr lang="en-US" sz="1920" dirty="0"/>
          </a:p>
        </p:txBody>
      </p:sp>
      <p:sp>
        <p:nvSpPr>
          <p:cNvPr id="28" name="Text 8"/>
          <p:cNvSpPr/>
          <p:nvPr/>
        </p:nvSpPr>
        <p:spPr>
          <a:xfrm>
            <a:off x="10131552" y="3483864"/>
            <a:ext cx="3602736" cy="731520"/>
          </a:xfrm>
          <a:prstGeom prst="rect">
            <a:avLst/>
          </a:prstGeom>
          <a:noFill/>
          <a:ln/>
        </p:spPr>
        <p:txBody>
          <a:bodyPr wrap="square" lIns="0" tIns="0" rIns="0" bIns="0" rtlCol="0" anchor="ctr"/>
          <a:lstStyle/>
          <a:p>
            <a:pPr marL="0" indent="0" algn="l">
              <a:lnSpc>
                <a:spcPts val="1920"/>
              </a:lnSpc>
              <a:buNone/>
            </a:pPr>
            <a:r>
              <a:rPr lang="en-US" sz="1530" dirty="0">
                <a:solidFill>
                  <a:srgbClr val="FFFFFF"/>
                </a:solidFill>
                <a:latin typeface="思源黑体-思源黑体-Medium" pitchFamily="34" charset="0"/>
                <a:ea typeface="思源黑体-思源黑体-Medium" pitchFamily="34" charset="-122"/>
                <a:cs typeface="思源黑体-思源黑体-Medium" pitchFamily="34" charset="-120"/>
              </a:rPr>
              <a:t>Known as 'vishing', attackers may call and pose as bank representatives to elicit sensitive information.</a:t>
            </a:r>
            <a:endParaRPr lang="en-US" sz="1530" dirty="0"/>
          </a:p>
        </p:txBody>
      </p:sp>
      <p:sp>
        <p:nvSpPr>
          <p:cNvPr id="29" name="Text 9"/>
          <p:cNvSpPr/>
          <p:nvPr/>
        </p:nvSpPr>
        <p:spPr>
          <a:xfrm>
            <a:off x="10131552" y="5586984"/>
            <a:ext cx="3602736" cy="310896"/>
          </a:xfrm>
          <a:prstGeom prst="rect">
            <a:avLst/>
          </a:prstGeom>
          <a:noFill/>
          <a:ln/>
        </p:spPr>
        <p:txBody>
          <a:bodyPr wrap="none" lIns="0" tIns="0" rIns="0" bIns="0" rtlCol="0" anchor="ctr"/>
          <a:lstStyle/>
          <a:p>
            <a:pPr marL="0" indent="0" algn="l">
              <a:lnSpc>
                <a:spcPts val="2400"/>
              </a:lnSpc>
              <a:buNone/>
            </a:pPr>
            <a:r>
              <a:rPr lang="en-US" sz="1920" dirty="0">
                <a:solidFill>
                  <a:srgbClr val="FFFFFF"/>
                </a:solidFill>
                <a:latin typeface="思源黑体-思源黑体-Bold" pitchFamily="34" charset="0"/>
                <a:ea typeface="思源黑体-思源黑体-Bold" pitchFamily="34" charset="-122"/>
                <a:cs typeface="思源黑体-思源黑体-Bold" pitchFamily="34" charset="-120"/>
              </a:rPr>
              <a:t>Impersonation Techniques</a:t>
            </a:r>
            <a:endParaRPr lang="en-US" sz="1920" dirty="0"/>
          </a:p>
        </p:txBody>
      </p:sp>
      <p:sp>
        <p:nvSpPr>
          <p:cNvPr id="30" name="Text 10"/>
          <p:cNvSpPr/>
          <p:nvPr/>
        </p:nvSpPr>
        <p:spPr>
          <a:xfrm>
            <a:off x="10131552" y="6071616"/>
            <a:ext cx="3602736" cy="731520"/>
          </a:xfrm>
          <a:prstGeom prst="rect">
            <a:avLst/>
          </a:prstGeom>
          <a:noFill/>
          <a:ln/>
        </p:spPr>
        <p:txBody>
          <a:bodyPr wrap="square" lIns="0" tIns="0" rIns="0" bIns="0" rtlCol="0" anchor="ctr"/>
          <a:lstStyle/>
          <a:p>
            <a:pPr marL="0" indent="0" algn="l">
              <a:lnSpc>
                <a:spcPts val="1920"/>
              </a:lnSpc>
              <a:buNone/>
            </a:pPr>
            <a:r>
              <a:rPr lang="en-US" sz="1530" dirty="0">
                <a:solidFill>
                  <a:srgbClr val="FFFFFF"/>
                </a:solidFill>
                <a:latin typeface="思源黑体-思源黑体-Medium" pitchFamily="34" charset="0"/>
                <a:ea typeface="思源黑体-思源黑体-Medium" pitchFamily="34" charset="-122"/>
                <a:cs typeface="思源黑体-思源黑体-Medium" pitchFamily="34" charset="-120"/>
              </a:rPr>
              <a:t>Cybercriminals often impersonate trusted brands or individuals to gain trust.</a:t>
            </a:r>
            <a:endParaRPr lang="en-US" sz="1530" dirty="0"/>
          </a:p>
        </p:txBody>
      </p:sp>
      <p:sp>
        <p:nvSpPr>
          <p:cNvPr id="31" name="Text 11"/>
          <p:cNvSpPr/>
          <p:nvPr/>
        </p:nvSpPr>
        <p:spPr>
          <a:xfrm>
            <a:off x="11841480" y="2331720"/>
            <a:ext cx="173736" cy="438912"/>
          </a:xfrm>
          <a:prstGeom prst="rect">
            <a:avLst/>
          </a:prstGeom>
          <a:noFill/>
          <a:ln/>
        </p:spPr>
        <p:txBody>
          <a:bodyPr wrap="none" lIns="0" tIns="0" rIns="0" bIns="0" rtlCol="0" anchor="ctr"/>
          <a:lstStyle/>
          <a:p>
            <a:pPr marL="0" indent="0" algn="l">
              <a:lnSpc>
                <a:spcPts val="2760"/>
              </a:lnSpc>
              <a:buNone/>
            </a:pPr>
            <a:r>
              <a:rPr lang="en-US" sz="2300" dirty="0">
                <a:solidFill>
                  <a:srgbClr val="FFFFFF"/>
                </a:solidFill>
                <a:latin typeface="思源黑体-思源黑体-Medium" pitchFamily="34" charset="0"/>
                <a:ea typeface="思源黑体-思源黑体-Medium" pitchFamily="34" charset="-122"/>
                <a:cs typeface="思源黑体-思源黑体-Medium" pitchFamily="34" charset="-120"/>
              </a:rPr>
              <a:t>2</a:t>
            </a:r>
            <a:endParaRPr lang="en-US" sz="2300" dirty="0"/>
          </a:p>
        </p:txBody>
      </p:sp>
      <p:sp>
        <p:nvSpPr>
          <p:cNvPr id="32" name="Text 12"/>
          <p:cNvSpPr/>
          <p:nvPr/>
        </p:nvSpPr>
        <p:spPr>
          <a:xfrm>
            <a:off x="11841480" y="4919472"/>
            <a:ext cx="173736" cy="438912"/>
          </a:xfrm>
          <a:prstGeom prst="rect">
            <a:avLst/>
          </a:prstGeom>
          <a:noFill/>
          <a:ln/>
        </p:spPr>
        <p:txBody>
          <a:bodyPr wrap="none" lIns="0" tIns="0" rIns="0" bIns="0" rtlCol="0" anchor="ctr"/>
          <a:lstStyle/>
          <a:p>
            <a:pPr marL="0" indent="0" algn="l">
              <a:lnSpc>
                <a:spcPts val="2760"/>
              </a:lnSpc>
              <a:buNone/>
            </a:pPr>
            <a:r>
              <a:rPr lang="en-US" sz="2300" dirty="0">
                <a:solidFill>
                  <a:srgbClr val="FFFFFF"/>
                </a:solidFill>
                <a:latin typeface="思源黑体-思源黑体-Medium" pitchFamily="34" charset="0"/>
                <a:ea typeface="思源黑体-思源黑体-Medium" pitchFamily="34" charset="-122"/>
                <a:cs typeface="思源黑体-思源黑体-Medium" pitchFamily="34" charset="-120"/>
              </a:rPr>
              <a:t>4</a:t>
            </a:r>
            <a:endParaRPr lang="en-US" sz="2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4974336" cy="8238744"/>
          </a:xfrm>
          <a:prstGeom prst="rect">
            <a:avLst/>
          </a:prstGeom>
        </p:spPr>
      </p:pic>
      <p:pic>
        <p:nvPicPr>
          <p:cNvPr id="4" name="Image 2" descr="preencoded.png"/>
          <p:cNvPicPr>
            <a:picLocks noChangeAspect="1"/>
          </p:cNvPicPr>
          <p:nvPr/>
        </p:nvPicPr>
        <p:blipFill>
          <a:blip r:embed="rId5"/>
          <a:stretch>
            <a:fillRect/>
          </a:stretch>
        </p:blipFill>
        <p:spPr>
          <a:xfrm>
            <a:off x="5660136" y="2048256"/>
            <a:ext cx="4050792" cy="2249424"/>
          </a:xfrm>
          <a:prstGeom prst="rect">
            <a:avLst/>
          </a:prstGeom>
        </p:spPr>
      </p:pic>
      <p:pic>
        <p:nvPicPr>
          <p:cNvPr id="5" name="Image 3" descr="preencoded.png"/>
          <p:cNvPicPr>
            <a:picLocks noChangeAspect="1"/>
          </p:cNvPicPr>
          <p:nvPr/>
        </p:nvPicPr>
        <p:blipFill>
          <a:blip r:embed="rId6"/>
          <a:stretch>
            <a:fillRect/>
          </a:stretch>
        </p:blipFill>
        <p:spPr>
          <a:xfrm>
            <a:off x="5660136" y="4489704"/>
            <a:ext cx="4050792" cy="2313432"/>
          </a:xfrm>
          <a:prstGeom prst="rect">
            <a:avLst/>
          </a:prstGeom>
        </p:spPr>
      </p:pic>
      <p:pic>
        <p:nvPicPr>
          <p:cNvPr id="6" name="Image 4" descr="preencoded.png"/>
          <p:cNvPicPr>
            <a:picLocks noChangeAspect="1"/>
          </p:cNvPicPr>
          <p:nvPr/>
        </p:nvPicPr>
        <p:blipFill>
          <a:blip r:embed="rId7"/>
          <a:stretch>
            <a:fillRect/>
          </a:stretch>
        </p:blipFill>
        <p:spPr>
          <a:xfrm>
            <a:off x="9902952" y="2048256"/>
            <a:ext cx="4050792" cy="2249424"/>
          </a:xfrm>
          <a:prstGeom prst="rect">
            <a:avLst/>
          </a:prstGeom>
        </p:spPr>
      </p:pic>
      <p:pic>
        <p:nvPicPr>
          <p:cNvPr id="7" name="Image 5" descr="preencoded.png"/>
          <p:cNvPicPr>
            <a:picLocks noChangeAspect="1"/>
          </p:cNvPicPr>
          <p:nvPr/>
        </p:nvPicPr>
        <p:blipFill>
          <a:blip r:embed="rId8"/>
          <a:stretch>
            <a:fillRect/>
          </a:stretch>
        </p:blipFill>
        <p:spPr>
          <a:xfrm>
            <a:off x="9902952" y="4489704"/>
            <a:ext cx="4050792" cy="2313432"/>
          </a:xfrm>
          <a:prstGeom prst="rect">
            <a:avLst/>
          </a:prstGeom>
        </p:spPr>
      </p:pic>
      <p:pic>
        <p:nvPicPr>
          <p:cNvPr id="8" name="Image 6" descr="preencoded.png"/>
          <p:cNvPicPr>
            <a:picLocks noChangeAspect="1"/>
          </p:cNvPicPr>
          <p:nvPr/>
        </p:nvPicPr>
        <p:blipFill>
          <a:blip r:embed="rId9"/>
          <a:stretch>
            <a:fillRect/>
          </a:stretch>
        </p:blipFill>
        <p:spPr>
          <a:xfrm>
            <a:off x="5888736" y="2862072"/>
            <a:ext cx="3602736" cy="1216152"/>
          </a:xfrm>
          <a:prstGeom prst="rect">
            <a:avLst/>
          </a:prstGeom>
        </p:spPr>
      </p:pic>
      <p:pic>
        <p:nvPicPr>
          <p:cNvPr id="9" name="Image 7" descr="preencoded.png"/>
          <p:cNvPicPr>
            <a:picLocks noChangeAspect="1"/>
          </p:cNvPicPr>
          <p:nvPr/>
        </p:nvPicPr>
        <p:blipFill>
          <a:blip r:embed="rId10"/>
          <a:stretch>
            <a:fillRect/>
          </a:stretch>
        </p:blipFill>
        <p:spPr>
          <a:xfrm>
            <a:off x="5888736" y="5303520"/>
            <a:ext cx="3602736" cy="1280160"/>
          </a:xfrm>
          <a:prstGeom prst="rect">
            <a:avLst/>
          </a:prstGeom>
        </p:spPr>
      </p:pic>
      <p:pic>
        <p:nvPicPr>
          <p:cNvPr id="10" name="Image 8" descr="preencoded.png"/>
          <p:cNvPicPr>
            <a:picLocks noChangeAspect="1"/>
          </p:cNvPicPr>
          <p:nvPr/>
        </p:nvPicPr>
        <p:blipFill>
          <a:blip r:embed="rId9"/>
          <a:stretch>
            <a:fillRect/>
          </a:stretch>
        </p:blipFill>
        <p:spPr>
          <a:xfrm>
            <a:off x="10131552" y="2862072"/>
            <a:ext cx="3602736" cy="1216152"/>
          </a:xfrm>
          <a:prstGeom prst="rect">
            <a:avLst/>
          </a:prstGeom>
        </p:spPr>
      </p:pic>
      <p:pic>
        <p:nvPicPr>
          <p:cNvPr id="11" name="Image 9" descr="preencoded.png"/>
          <p:cNvPicPr>
            <a:picLocks noChangeAspect="1"/>
          </p:cNvPicPr>
          <p:nvPr/>
        </p:nvPicPr>
        <p:blipFill>
          <a:blip r:embed="rId10"/>
          <a:stretch>
            <a:fillRect/>
          </a:stretch>
        </p:blipFill>
        <p:spPr>
          <a:xfrm>
            <a:off x="10131552" y="5303520"/>
            <a:ext cx="3602736" cy="1280160"/>
          </a:xfrm>
          <a:prstGeom prst="rect">
            <a:avLst/>
          </a:prstGeom>
        </p:spPr>
      </p:pic>
      <p:pic>
        <p:nvPicPr>
          <p:cNvPr id="12" name="Image 10" descr="preencoded.png"/>
          <p:cNvPicPr>
            <a:picLocks noChangeAspect="1"/>
          </p:cNvPicPr>
          <p:nvPr/>
        </p:nvPicPr>
        <p:blipFill>
          <a:blip r:embed="rId11"/>
          <a:stretch>
            <a:fillRect/>
          </a:stretch>
        </p:blipFill>
        <p:spPr>
          <a:xfrm>
            <a:off x="5870448" y="2258568"/>
            <a:ext cx="420624" cy="420624"/>
          </a:xfrm>
          <a:prstGeom prst="rect">
            <a:avLst/>
          </a:prstGeom>
        </p:spPr>
      </p:pic>
      <p:pic>
        <p:nvPicPr>
          <p:cNvPr id="13" name="Image 11" descr="preencoded.png"/>
          <p:cNvPicPr>
            <a:picLocks noChangeAspect="1"/>
          </p:cNvPicPr>
          <p:nvPr/>
        </p:nvPicPr>
        <p:blipFill>
          <a:blip r:embed="rId12"/>
          <a:stretch>
            <a:fillRect/>
          </a:stretch>
        </p:blipFill>
        <p:spPr>
          <a:xfrm>
            <a:off x="5870448" y="4700016"/>
            <a:ext cx="420624" cy="420624"/>
          </a:xfrm>
          <a:prstGeom prst="rect">
            <a:avLst/>
          </a:prstGeom>
        </p:spPr>
      </p:pic>
      <p:pic>
        <p:nvPicPr>
          <p:cNvPr id="14" name="Image 12" descr="preencoded.png"/>
          <p:cNvPicPr>
            <a:picLocks noChangeAspect="1"/>
          </p:cNvPicPr>
          <p:nvPr/>
        </p:nvPicPr>
        <p:blipFill>
          <a:blip r:embed="rId13"/>
          <a:stretch>
            <a:fillRect/>
          </a:stretch>
        </p:blipFill>
        <p:spPr>
          <a:xfrm>
            <a:off x="10113264" y="2258568"/>
            <a:ext cx="420624" cy="420624"/>
          </a:xfrm>
          <a:prstGeom prst="rect">
            <a:avLst/>
          </a:prstGeom>
        </p:spPr>
      </p:pic>
      <p:pic>
        <p:nvPicPr>
          <p:cNvPr id="15" name="Image 13" descr="preencoded.png"/>
          <p:cNvPicPr>
            <a:picLocks noChangeAspect="1"/>
          </p:cNvPicPr>
          <p:nvPr/>
        </p:nvPicPr>
        <p:blipFill>
          <a:blip r:embed="rId11"/>
          <a:stretch>
            <a:fillRect/>
          </a:stretch>
        </p:blipFill>
        <p:spPr>
          <a:xfrm>
            <a:off x="10113264" y="4700016"/>
            <a:ext cx="420624" cy="420624"/>
          </a:xfrm>
          <a:prstGeom prst="rect">
            <a:avLst/>
          </a:prstGeom>
        </p:spPr>
      </p:pic>
      <p:sp>
        <p:nvSpPr>
          <p:cNvPr id="16" name="Text 0"/>
          <p:cNvSpPr/>
          <p:nvPr/>
        </p:nvSpPr>
        <p:spPr>
          <a:xfrm>
            <a:off x="5660136" y="1225296"/>
            <a:ext cx="8293608" cy="612648"/>
          </a:xfrm>
          <a:prstGeom prst="rect">
            <a:avLst/>
          </a:prstGeom>
          <a:noFill/>
          <a:ln/>
        </p:spPr>
        <p:txBody>
          <a:bodyPr wrap="none" lIns="0" tIns="0" rIns="0" bIns="0" rtlCol="0" anchor="ctr"/>
          <a:lstStyle/>
          <a:p>
            <a:pPr marL="0" indent="0" algn="l">
              <a:lnSpc>
                <a:spcPts val="4800"/>
              </a:lnSpc>
              <a:buNone/>
            </a:pPr>
            <a:r>
              <a:rPr lang="en-US" sz="3840" dirty="0">
                <a:solidFill>
                  <a:srgbClr val="FFFFFF"/>
                </a:solidFill>
                <a:latin typeface="思源黑体-思源黑体-Bold" pitchFamily="34" charset="0"/>
                <a:ea typeface="思源黑体-思源黑体-Bold" pitchFamily="34" charset="-122"/>
                <a:cs typeface="思源黑体-思源黑体-Bold" pitchFamily="34" charset="-120"/>
              </a:rPr>
              <a:t>Best Practices to Avoid Phishing</a:t>
            </a:r>
            <a:endParaRPr lang="en-US" sz="3840" dirty="0"/>
          </a:p>
        </p:txBody>
      </p:sp>
      <p:sp>
        <p:nvSpPr>
          <p:cNvPr id="17" name="Text 1"/>
          <p:cNvSpPr/>
          <p:nvPr/>
        </p:nvSpPr>
        <p:spPr>
          <a:xfrm>
            <a:off x="6007608" y="2295144"/>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FFFFFF"/>
                </a:solidFill>
                <a:latin typeface="思源黑体-思源黑体-Medium" pitchFamily="34" charset="0"/>
                <a:ea typeface="思源黑体-思源黑体-Medium" pitchFamily="34" charset="-122"/>
                <a:cs typeface="思源黑体-思源黑体-Medium" pitchFamily="34" charset="-120"/>
              </a:rPr>
              <a:t>1</a:t>
            </a:r>
            <a:endParaRPr lang="en-US" sz="1920" dirty="0"/>
          </a:p>
        </p:txBody>
      </p:sp>
      <p:sp>
        <p:nvSpPr>
          <p:cNvPr id="18" name="Text 2"/>
          <p:cNvSpPr/>
          <p:nvPr/>
        </p:nvSpPr>
        <p:spPr>
          <a:xfrm>
            <a:off x="5888736" y="2862072"/>
            <a:ext cx="3602736" cy="310896"/>
          </a:xfrm>
          <a:prstGeom prst="rect">
            <a:avLst/>
          </a:prstGeom>
          <a:noFill/>
          <a:ln/>
        </p:spPr>
        <p:txBody>
          <a:bodyPr wrap="none" lIns="0" tIns="0" rIns="0" bIns="0" rtlCol="0" anchor="ctr"/>
          <a:lstStyle/>
          <a:p>
            <a:pPr marL="0" indent="0" algn="l">
              <a:lnSpc>
                <a:spcPts val="2400"/>
              </a:lnSpc>
              <a:buNone/>
            </a:pPr>
            <a:r>
              <a:rPr lang="en-US" sz="1920" dirty="0">
                <a:solidFill>
                  <a:srgbClr val="FFFFFF"/>
                </a:solidFill>
                <a:latin typeface="思源黑体-思源黑体-Bold" pitchFamily="34" charset="0"/>
                <a:ea typeface="思源黑体-思源黑体-Bold" pitchFamily="34" charset="-122"/>
                <a:cs typeface="思源黑体-思源黑体-Bold" pitchFamily="34" charset="-120"/>
              </a:rPr>
              <a:t>Verify Directly</a:t>
            </a:r>
            <a:endParaRPr lang="en-US" sz="1920" dirty="0"/>
          </a:p>
        </p:txBody>
      </p:sp>
      <p:sp>
        <p:nvSpPr>
          <p:cNvPr id="19" name="Text 3"/>
          <p:cNvSpPr/>
          <p:nvPr/>
        </p:nvSpPr>
        <p:spPr>
          <a:xfrm>
            <a:off x="5888736" y="3337560"/>
            <a:ext cx="3602736" cy="731520"/>
          </a:xfrm>
          <a:prstGeom prst="rect">
            <a:avLst/>
          </a:prstGeom>
          <a:noFill/>
          <a:ln/>
        </p:spPr>
        <p:txBody>
          <a:bodyPr wrap="square" lIns="0" tIns="0" rIns="0" bIns="0" rtlCol="0" anchor="ctr"/>
          <a:lstStyle/>
          <a:p>
            <a:pPr marL="0" indent="0" algn="l">
              <a:lnSpc>
                <a:spcPts val="1920"/>
              </a:lnSpc>
              <a:buNone/>
            </a:pPr>
            <a:r>
              <a:rPr lang="en-US" sz="1530" dirty="0">
                <a:solidFill>
                  <a:srgbClr val="FFFFFF"/>
                </a:solidFill>
                <a:latin typeface="思源黑体-思源黑体-Medium" pitchFamily="34" charset="0"/>
                <a:ea typeface="思源黑体-思源黑体-Medium" pitchFamily="34" charset="-122"/>
                <a:cs typeface="思源黑体-思源黑体-Medium" pitchFamily="34" charset="-120"/>
              </a:rPr>
              <a:t>Contact the sender using verified methods, not from the suspicious message.</a:t>
            </a:r>
            <a:endParaRPr lang="en-US" sz="1530" dirty="0"/>
          </a:p>
        </p:txBody>
      </p:sp>
      <p:sp>
        <p:nvSpPr>
          <p:cNvPr id="20" name="Text 4"/>
          <p:cNvSpPr/>
          <p:nvPr/>
        </p:nvSpPr>
        <p:spPr>
          <a:xfrm>
            <a:off x="6007608" y="4736592"/>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FFFFFF"/>
                </a:solidFill>
                <a:latin typeface="思源黑体-思源黑体-Medium" pitchFamily="34" charset="0"/>
                <a:ea typeface="思源黑体-思源黑体-Medium" pitchFamily="34" charset="-122"/>
                <a:cs typeface="思源黑体-思源黑体-Medium" pitchFamily="34" charset="-120"/>
              </a:rPr>
              <a:t>3</a:t>
            </a:r>
            <a:endParaRPr lang="en-US" sz="1920" dirty="0"/>
          </a:p>
        </p:txBody>
      </p:sp>
      <p:sp>
        <p:nvSpPr>
          <p:cNvPr id="21" name="Text 5"/>
          <p:cNvSpPr/>
          <p:nvPr/>
        </p:nvSpPr>
        <p:spPr>
          <a:xfrm>
            <a:off x="5888736" y="5303520"/>
            <a:ext cx="3602736" cy="612648"/>
          </a:xfrm>
          <a:prstGeom prst="rect">
            <a:avLst/>
          </a:prstGeom>
          <a:noFill/>
          <a:ln/>
        </p:spPr>
        <p:txBody>
          <a:bodyPr wrap="square" lIns="0" tIns="0" rIns="0" bIns="0" rtlCol="0" anchor="ctr"/>
          <a:lstStyle/>
          <a:p>
            <a:pPr marL="0" indent="0" algn="l">
              <a:lnSpc>
                <a:spcPts val="2400"/>
              </a:lnSpc>
              <a:buNone/>
            </a:pPr>
            <a:r>
              <a:rPr lang="en-US" sz="1920" dirty="0">
                <a:solidFill>
                  <a:srgbClr val="FFFFFF"/>
                </a:solidFill>
                <a:latin typeface="思源黑体-思源黑体-Bold" pitchFamily="34" charset="0"/>
                <a:ea typeface="思源黑体-思源黑体-Bold" pitchFamily="34" charset="-122"/>
                <a:cs typeface="思源黑体-思源黑体-Bold" pitchFamily="34" charset="-120"/>
              </a:rPr>
              <a:t>Use Two-Factor Authentication</a:t>
            </a:r>
            <a:endParaRPr lang="en-US" sz="1920" dirty="0"/>
          </a:p>
        </p:txBody>
      </p:sp>
      <p:sp>
        <p:nvSpPr>
          <p:cNvPr id="22" name="Text 6"/>
          <p:cNvSpPr/>
          <p:nvPr/>
        </p:nvSpPr>
        <p:spPr>
          <a:xfrm>
            <a:off x="5888736" y="6089904"/>
            <a:ext cx="3602736" cy="493776"/>
          </a:xfrm>
          <a:prstGeom prst="rect">
            <a:avLst/>
          </a:prstGeom>
          <a:noFill/>
          <a:ln/>
        </p:spPr>
        <p:txBody>
          <a:bodyPr wrap="square" lIns="0" tIns="0" rIns="0" bIns="0" rtlCol="0" anchor="ctr"/>
          <a:lstStyle/>
          <a:p>
            <a:pPr marL="0" indent="0" algn="l">
              <a:lnSpc>
                <a:spcPts val="1920"/>
              </a:lnSpc>
              <a:buNone/>
            </a:pPr>
            <a:r>
              <a:rPr lang="en-US" sz="1530" dirty="0">
                <a:solidFill>
                  <a:srgbClr val="FFFFFF"/>
                </a:solidFill>
                <a:latin typeface="思源黑体-思源黑体-Medium" pitchFamily="34" charset="0"/>
                <a:ea typeface="思源黑体-思源黑体-Medium" pitchFamily="34" charset="-122"/>
                <a:cs typeface="思源黑体-思源黑体-Medium" pitchFamily="34" charset="-120"/>
              </a:rPr>
              <a:t>Add security by requiring extra verification steps.</a:t>
            </a:r>
            <a:endParaRPr lang="en-US" sz="1530" dirty="0"/>
          </a:p>
        </p:txBody>
      </p:sp>
      <p:sp>
        <p:nvSpPr>
          <p:cNvPr id="23" name="Text 7"/>
          <p:cNvSpPr/>
          <p:nvPr/>
        </p:nvSpPr>
        <p:spPr>
          <a:xfrm>
            <a:off x="10250424" y="2295144"/>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FFFFFF"/>
                </a:solidFill>
                <a:latin typeface="思源黑体-思源黑体-Medium" pitchFamily="34" charset="0"/>
                <a:ea typeface="思源黑体-思源黑体-Medium" pitchFamily="34" charset="-122"/>
                <a:cs typeface="思源黑体-思源黑体-Medium" pitchFamily="34" charset="-120"/>
              </a:rPr>
              <a:t>2</a:t>
            </a:r>
            <a:endParaRPr lang="en-US" sz="1920" dirty="0"/>
          </a:p>
        </p:txBody>
      </p:sp>
      <p:sp>
        <p:nvSpPr>
          <p:cNvPr id="24" name="Text 8"/>
          <p:cNvSpPr/>
          <p:nvPr/>
        </p:nvSpPr>
        <p:spPr>
          <a:xfrm>
            <a:off x="10131552" y="2862072"/>
            <a:ext cx="3602736" cy="310896"/>
          </a:xfrm>
          <a:prstGeom prst="rect">
            <a:avLst/>
          </a:prstGeom>
          <a:noFill/>
          <a:ln/>
        </p:spPr>
        <p:txBody>
          <a:bodyPr wrap="none" lIns="0" tIns="0" rIns="0" bIns="0" rtlCol="0" anchor="ctr"/>
          <a:lstStyle/>
          <a:p>
            <a:pPr marL="0" indent="0" algn="l">
              <a:lnSpc>
                <a:spcPts val="2400"/>
              </a:lnSpc>
              <a:buNone/>
            </a:pPr>
            <a:r>
              <a:rPr lang="en-US" sz="1920" dirty="0">
                <a:solidFill>
                  <a:srgbClr val="FFFFFF"/>
                </a:solidFill>
                <a:latin typeface="思源黑体-思源黑体-Bold" pitchFamily="34" charset="0"/>
                <a:ea typeface="思源黑体-思源黑体-Bold" pitchFamily="34" charset="-122"/>
                <a:cs typeface="思源黑体-思源黑体-Bold" pitchFamily="34" charset="-120"/>
              </a:rPr>
              <a:t>Educate Yourself and Others</a:t>
            </a:r>
            <a:endParaRPr lang="en-US" sz="1920" dirty="0"/>
          </a:p>
        </p:txBody>
      </p:sp>
      <p:sp>
        <p:nvSpPr>
          <p:cNvPr id="25" name="Text 9"/>
          <p:cNvSpPr/>
          <p:nvPr/>
        </p:nvSpPr>
        <p:spPr>
          <a:xfrm>
            <a:off x="10131552" y="3337560"/>
            <a:ext cx="3602736" cy="493776"/>
          </a:xfrm>
          <a:prstGeom prst="rect">
            <a:avLst/>
          </a:prstGeom>
          <a:noFill/>
          <a:ln/>
        </p:spPr>
        <p:txBody>
          <a:bodyPr wrap="square" lIns="0" tIns="0" rIns="0" bIns="0" rtlCol="0" anchor="ctr"/>
          <a:lstStyle/>
          <a:p>
            <a:pPr marL="0" indent="0" algn="l">
              <a:lnSpc>
                <a:spcPts val="1920"/>
              </a:lnSpc>
              <a:buNone/>
            </a:pPr>
            <a:r>
              <a:rPr lang="en-US" sz="1530" dirty="0">
                <a:solidFill>
                  <a:srgbClr val="FFFFFF"/>
                </a:solidFill>
                <a:latin typeface="思源黑体-思源黑体-Medium" pitchFamily="34" charset="0"/>
                <a:ea typeface="思源黑体-思源黑体-Medium" pitchFamily="34" charset="-122"/>
                <a:cs typeface="思源黑体-思源黑体-Medium" pitchFamily="34" charset="-120"/>
              </a:rPr>
              <a:t>Keep updated on the latest phishing techniques for better awareness.</a:t>
            </a:r>
            <a:endParaRPr lang="en-US" sz="1530" dirty="0"/>
          </a:p>
        </p:txBody>
      </p:sp>
      <p:sp>
        <p:nvSpPr>
          <p:cNvPr id="26" name="Text 10"/>
          <p:cNvSpPr/>
          <p:nvPr/>
        </p:nvSpPr>
        <p:spPr>
          <a:xfrm>
            <a:off x="10250424" y="4736592"/>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FFFFFF"/>
                </a:solidFill>
                <a:latin typeface="思源黑体-思源黑体-Medium" pitchFamily="34" charset="0"/>
                <a:ea typeface="思源黑体-思源黑体-Medium" pitchFamily="34" charset="-122"/>
                <a:cs typeface="思源黑体-思源黑体-Medium" pitchFamily="34" charset="-120"/>
              </a:rPr>
              <a:t>4</a:t>
            </a:r>
            <a:endParaRPr lang="en-US" sz="1920" dirty="0"/>
          </a:p>
        </p:txBody>
      </p:sp>
      <p:sp>
        <p:nvSpPr>
          <p:cNvPr id="27" name="Text 11"/>
          <p:cNvSpPr/>
          <p:nvPr/>
        </p:nvSpPr>
        <p:spPr>
          <a:xfrm>
            <a:off x="10131552" y="5303520"/>
            <a:ext cx="3602736" cy="310896"/>
          </a:xfrm>
          <a:prstGeom prst="rect">
            <a:avLst/>
          </a:prstGeom>
          <a:noFill/>
          <a:ln/>
        </p:spPr>
        <p:txBody>
          <a:bodyPr wrap="none" lIns="0" tIns="0" rIns="0" bIns="0" rtlCol="0" anchor="ctr"/>
          <a:lstStyle/>
          <a:p>
            <a:pPr marL="0" indent="0" algn="l">
              <a:lnSpc>
                <a:spcPts val="2400"/>
              </a:lnSpc>
              <a:buNone/>
            </a:pPr>
            <a:r>
              <a:rPr lang="en-US" sz="1920" dirty="0">
                <a:solidFill>
                  <a:srgbClr val="FFFFFF"/>
                </a:solidFill>
                <a:latin typeface="思源黑体-思源黑体-Bold" pitchFamily="34" charset="0"/>
                <a:ea typeface="思源黑体-思源黑体-Bold" pitchFamily="34" charset="-122"/>
                <a:cs typeface="思源黑体-思源黑体-Bold" pitchFamily="34" charset="-120"/>
              </a:rPr>
              <a:t>Install Security Software</a:t>
            </a:r>
            <a:endParaRPr lang="en-US" sz="1920" dirty="0"/>
          </a:p>
        </p:txBody>
      </p:sp>
      <p:sp>
        <p:nvSpPr>
          <p:cNvPr id="28" name="Text 12"/>
          <p:cNvSpPr/>
          <p:nvPr/>
        </p:nvSpPr>
        <p:spPr>
          <a:xfrm>
            <a:off x="10131552" y="5779008"/>
            <a:ext cx="3602736" cy="493776"/>
          </a:xfrm>
          <a:prstGeom prst="rect">
            <a:avLst/>
          </a:prstGeom>
          <a:noFill/>
          <a:ln/>
        </p:spPr>
        <p:txBody>
          <a:bodyPr wrap="square" lIns="0" tIns="0" rIns="0" bIns="0" rtlCol="0" anchor="ctr"/>
          <a:lstStyle/>
          <a:p>
            <a:pPr marL="0" indent="0" algn="l">
              <a:lnSpc>
                <a:spcPts val="1920"/>
              </a:lnSpc>
              <a:buNone/>
            </a:pPr>
            <a:r>
              <a:rPr lang="en-US" sz="1530" dirty="0">
                <a:solidFill>
                  <a:srgbClr val="FFFFFF"/>
                </a:solidFill>
                <a:latin typeface="思源黑体-思源黑体-Medium" pitchFamily="34" charset="0"/>
                <a:ea typeface="思源黑体-思源黑体-Medium" pitchFamily="34" charset="-122"/>
                <a:cs typeface="思源黑体-思源黑体-Medium" pitchFamily="34" charset="-120"/>
              </a:rPr>
              <a:t>Utilize updated antivirus software for ongoing protection.</a:t>
            </a:r>
            <a:endParaRPr lang="en-US" sz="153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5001768" y="2212848"/>
            <a:ext cx="4645152" cy="4645152"/>
          </a:xfrm>
          <a:prstGeom prst="rect">
            <a:avLst/>
          </a:prstGeom>
        </p:spPr>
      </p:pic>
      <p:pic>
        <p:nvPicPr>
          <p:cNvPr id="4" name="Image 2" descr="preencoded.png"/>
          <p:cNvPicPr>
            <a:picLocks noChangeAspect="1"/>
          </p:cNvPicPr>
          <p:nvPr/>
        </p:nvPicPr>
        <p:blipFill>
          <a:blip r:embed="rId5"/>
          <a:stretch>
            <a:fillRect/>
          </a:stretch>
        </p:blipFill>
        <p:spPr>
          <a:xfrm>
            <a:off x="5001768" y="2212848"/>
            <a:ext cx="4645152" cy="4645152"/>
          </a:xfrm>
          <a:prstGeom prst="rect">
            <a:avLst/>
          </a:prstGeom>
        </p:spPr>
      </p:pic>
      <p:pic>
        <p:nvPicPr>
          <p:cNvPr id="5" name="Image 3" descr="preencoded.png"/>
          <p:cNvPicPr>
            <a:picLocks noChangeAspect="1"/>
          </p:cNvPicPr>
          <p:nvPr/>
        </p:nvPicPr>
        <p:blipFill>
          <a:blip r:embed="rId6"/>
          <a:stretch>
            <a:fillRect/>
          </a:stretch>
        </p:blipFill>
        <p:spPr>
          <a:xfrm>
            <a:off x="5001768" y="2212848"/>
            <a:ext cx="4645152" cy="4645152"/>
          </a:xfrm>
          <a:prstGeom prst="rect">
            <a:avLst/>
          </a:prstGeom>
        </p:spPr>
      </p:pic>
      <p:pic>
        <p:nvPicPr>
          <p:cNvPr id="6" name="Image 4" descr="preencoded.png"/>
          <p:cNvPicPr>
            <a:picLocks noChangeAspect="1"/>
          </p:cNvPicPr>
          <p:nvPr/>
        </p:nvPicPr>
        <p:blipFill>
          <a:blip r:embed="rId7"/>
          <a:stretch>
            <a:fillRect/>
          </a:stretch>
        </p:blipFill>
        <p:spPr>
          <a:xfrm>
            <a:off x="5001768" y="2212848"/>
            <a:ext cx="4645152" cy="4645152"/>
          </a:xfrm>
          <a:prstGeom prst="rect">
            <a:avLst/>
          </a:prstGeom>
        </p:spPr>
      </p:pic>
      <p:sp>
        <p:nvSpPr>
          <p:cNvPr id="7" name="Text 0"/>
          <p:cNvSpPr/>
          <p:nvPr/>
        </p:nvSpPr>
        <p:spPr>
          <a:xfrm>
            <a:off x="685800" y="1380744"/>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FFFFFF"/>
                </a:solidFill>
                <a:latin typeface="思源黑体-思源黑体-Bold" pitchFamily="34" charset="0"/>
                <a:ea typeface="思源黑体-思源黑体-Bold" pitchFamily="34" charset="-122"/>
                <a:cs typeface="思源黑体-思源黑体-Bold" pitchFamily="34" charset="-120"/>
              </a:rPr>
              <a:t>Real-World Examples of Phishing</a:t>
            </a:r>
            <a:endParaRPr lang="en-US" sz="3840" dirty="0"/>
          </a:p>
        </p:txBody>
      </p:sp>
      <p:sp>
        <p:nvSpPr>
          <p:cNvPr id="8" name="Text 1"/>
          <p:cNvSpPr/>
          <p:nvPr/>
        </p:nvSpPr>
        <p:spPr>
          <a:xfrm>
            <a:off x="786384" y="2670048"/>
            <a:ext cx="3922776" cy="310896"/>
          </a:xfrm>
          <a:prstGeom prst="rect">
            <a:avLst/>
          </a:prstGeom>
          <a:noFill/>
          <a:ln/>
        </p:spPr>
        <p:txBody>
          <a:bodyPr wrap="none" lIns="0" tIns="0" rIns="0" bIns="0" rtlCol="0" anchor="ctr"/>
          <a:lstStyle/>
          <a:p>
            <a:pPr marL="0" indent="0" algn="r">
              <a:lnSpc>
                <a:spcPts val="2400"/>
              </a:lnSpc>
              <a:buNone/>
            </a:pPr>
            <a:r>
              <a:rPr lang="en-US" sz="1920" dirty="0">
                <a:solidFill>
                  <a:srgbClr val="FFFFFF"/>
                </a:solidFill>
                <a:latin typeface="思源黑体-思源黑体-Bold" pitchFamily="34" charset="0"/>
                <a:ea typeface="思源黑体-思源黑体-Bold" pitchFamily="34" charset="-122"/>
                <a:cs typeface="思源黑体-思源黑体-Bold" pitchFamily="34" charset="-120"/>
              </a:rPr>
              <a:t>Target Data Breach</a:t>
            </a:r>
            <a:endParaRPr lang="en-US" sz="1920" dirty="0"/>
          </a:p>
        </p:txBody>
      </p:sp>
      <p:sp>
        <p:nvSpPr>
          <p:cNvPr id="9" name="Text 2"/>
          <p:cNvSpPr/>
          <p:nvPr/>
        </p:nvSpPr>
        <p:spPr>
          <a:xfrm>
            <a:off x="786384" y="3200400"/>
            <a:ext cx="3922776" cy="731520"/>
          </a:xfrm>
          <a:prstGeom prst="rect">
            <a:avLst/>
          </a:prstGeom>
          <a:noFill/>
          <a:ln/>
        </p:spPr>
        <p:txBody>
          <a:bodyPr wrap="square" lIns="0" tIns="0" rIns="0" bIns="0" rtlCol="0" anchor="ctr"/>
          <a:lstStyle/>
          <a:p>
            <a:pPr marL="0" indent="0" algn="r">
              <a:lnSpc>
                <a:spcPts val="1920"/>
              </a:lnSpc>
              <a:buNone/>
            </a:pPr>
            <a:r>
              <a:rPr lang="en-US" sz="1530" dirty="0">
                <a:solidFill>
                  <a:srgbClr val="FFFFFF"/>
                </a:solidFill>
                <a:latin typeface="思源黑体-思源黑体-Medium" pitchFamily="34" charset="0"/>
                <a:ea typeface="思源黑体-思源黑体-Medium" pitchFamily="34" charset="-122"/>
                <a:cs typeface="思源黑体-思源黑体-Medium" pitchFamily="34" charset="-120"/>
              </a:rPr>
              <a:t>A phishing attack in 2013 led to a massive data breach for Target, affecting millions of customers.</a:t>
            </a:r>
            <a:endParaRPr lang="en-US" sz="1530" dirty="0"/>
          </a:p>
        </p:txBody>
      </p:sp>
      <p:sp>
        <p:nvSpPr>
          <p:cNvPr id="10" name="Text 3"/>
          <p:cNvSpPr/>
          <p:nvPr/>
        </p:nvSpPr>
        <p:spPr>
          <a:xfrm>
            <a:off x="786384" y="5138928"/>
            <a:ext cx="3922776" cy="310896"/>
          </a:xfrm>
          <a:prstGeom prst="rect">
            <a:avLst/>
          </a:prstGeom>
          <a:noFill/>
          <a:ln/>
        </p:spPr>
        <p:txBody>
          <a:bodyPr wrap="none" lIns="0" tIns="0" rIns="0" bIns="0" rtlCol="0" anchor="ctr"/>
          <a:lstStyle/>
          <a:p>
            <a:pPr marL="0" indent="0" algn="r">
              <a:lnSpc>
                <a:spcPts val="2400"/>
              </a:lnSpc>
              <a:buNone/>
            </a:pPr>
            <a:r>
              <a:rPr lang="en-US" sz="1920" dirty="0">
                <a:solidFill>
                  <a:srgbClr val="FFFFFF"/>
                </a:solidFill>
                <a:latin typeface="思源黑体-思源黑体-Bold" pitchFamily="34" charset="0"/>
                <a:ea typeface="思源黑体-思源黑体-Bold" pitchFamily="34" charset="-122"/>
                <a:cs typeface="思源黑体-思源黑体-Bold" pitchFamily="34" charset="-120"/>
              </a:rPr>
              <a:t>Health Insurance Phishing</a:t>
            </a:r>
            <a:endParaRPr lang="en-US" sz="1920" dirty="0"/>
          </a:p>
        </p:txBody>
      </p:sp>
      <p:sp>
        <p:nvSpPr>
          <p:cNvPr id="11" name="Text 4"/>
          <p:cNvSpPr/>
          <p:nvPr/>
        </p:nvSpPr>
        <p:spPr>
          <a:xfrm>
            <a:off x="786384" y="5669280"/>
            <a:ext cx="3922776" cy="731520"/>
          </a:xfrm>
          <a:prstGeom prst="rect">
            <a:avLst/>
          </a:prstGeom>
          <a:noFill/>
          <a:ln/>
        </p:spPr>
        <p:txBody>
          <a:bodyPr wrap="square" lIns="0" tIns="0" rIns="0" bIns="0" rtlCol="0" anchor="ctr"/>
          <a:lstStyle/>
          <a:p>
            <a:pPr marL="0" indent="0" algn="r">
              <a:lnSpc>
                <a:spcPts val="1920"/>
              </a:lnSpc>
              <a:buNone/>
            </a:pPr>
            <a:r>
              <a:rPr lang="en-US" sz="1530" dirty="0">
                <a:solidFill>
                  <a:srgbClr val="FFFFFF"/>
                </a:solidFill>
                <a:latin typeface="思源黑体-思源黑体-Medium" pitchFamily="34" charset="0"/>
                <a:ea typeface="思源黑体-思源黑体-Medium" pitchFamily="34" charset="-122"/>
                <a:cs typeface="思源黑体-思源黑体-Medium" pitchFamily="34" charset="-120"/>
              </a:rPr>
              <a:t>During COVID-19, criminals exploited fears with health insurance phishing campaigns.</a:t>
            </a:r>
            <a:endParaRPr lang="en-US" sz="1530" dirty="0"/>
          </a:p>
        </p:txBody>
      </p:sp>
      <p:sp>
        <p:nvSpPr>
          <p:cNvPr id="12" name="Text 5"/>
          <p:cNvSpPr/>
          <p:nvPr/>
        </p:nvSpPr>
        <p:spPr>
          <a:xfrm>
            <a:off x="6099048" y="3209544"/>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FFFFFF"/>
                </a:solidFill>
                <a:latin typeface="思源黑体-思源黑体-Medium" pitchFamily="34" charset="0"/>
                <a:ea typeface="思源黑体-思源黑体-Medium" pitchFamily="34" charset="-122"/>
                <a:cs typeface="思源黑体-思源黑体-Medium" pitchFamily="34" charset="-120"/>
              </a:rPr>
              <a:t>1</a:t>
            </a:r>
            <a:endParaRPr lang="en-US" sz="1920" dirty="0"/>
          </a:p>
        </p:txBody>
      </p:sp>
      <p:sp>
        <p:nvSpPr>
          <p:cNvPr id="13" name="Text 6"/>
          <p:cNvSpPr/>
          <p:nvPr/>
        </p:nvSpPr>
        <p:spPr>
          <a:xfrm>
            <a:off x="6099048" y="5504688"/>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FFFFFF"/>
                </a:solidFill>
                <a:latin typeface="思源黑体-思源黑体-Medium" pitchFamily="34" charset="0"/>
                <a:ea typeface="思源黑体-思源黑体-Medium" pitchFamily="34" charset="-122"/>
                <a:cs typeface="思源黑体-思源黑体-Medium" pitchFamily="34" charset="-120"/>
              </a:rPr>
              <a:t>4</a:t>
            </a:r>
            <a:endParaRPr lang="en-US" sz="1920" dirty="0"/>
          </a:p>
        </p:txBody>
      </p:sp>
      <p:sp>
        <p:nvSpPr>
          <p:cNvPr id="14" name="Text 7"/>
          <p:cNvSpPr/>
          <p:nvPr/>
        </p:nvSpPr>
        <p:spPr>
          <a:xfrm>
            <a:off x="8403336" y="3209544"/>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FFFFFF"/>
                </a:solidFill>
                <a:latin typeface="思源黑体-思源黑体-Medium" pitchFamily="34" charset="0"/>
                <a:ea typeface="思源黑体-思源黑体-Medium" pitchFamily="34" charset="-122"/>
                <a:cs typeface="思源黑体-思源黑体-Medium" pitchFamily="34" charset="-120"/>
              </a:rPr>
              <a:t>2</a:t>
            </a:r>
            <a:endParaRPr lang="en-US" sz="1920" dirty="0"/>
          </a:p>
        </p:txBody>
      </p:sp>
      <p:sp>
        <p:nvSpPr>
          <p:cNvPr id="15" name="Text 8"/>
          <p:cNvSpPr/>
          <p:nvPr/>
        </p:nvSpPr>
        <p:spPr>
          <a:xfrm>
            <a:off x="8403336" y="5504688"/>
            <a:ext cx="146304" cy="365760"/>
          </a:xfrm>
          <a:prstGeom prst="rect">
            <a:avLst/>
          </a:prstGeom>
          <a:noFill/>
          <a:ln/>
        </p:spPr>
        <p:txBody>
          <a:bodyPr wrap="none" lIns="0" tIns="0" rIns="0" bIns="0" rtlCol="0" anchor="ctr"/>
          <a:lstStyle/>
          <a:p>
            <a:pPr marL="0" indent="0" algn="l">
              <a:lnSpc>
                <a:spcPts val="2300"/>
              </a:lnSpc>
              <a:buNone/>
            </a:pPr>
            <a:r>
              <a:rPr lang="en-US" sz="1920" dirty="0">
                <a:solidFill>
                  <a:srgbClr val="FFFFFF"/>
                </a:solidFill>
                <a:latin typeface="思源黑体-思源黑体-Medium" pitchFamily="34" charset="0"/>
                <a:ea typeface="思源黑体-思源黑体-Medium" pitchFamily="34" charset="-122"/>
                <a:cs typeface="思源黑体-思源黑体-Medium" pitchFamily="34" charset="-120"/>
              </a:rPr>
              <a:t>3</a:t>
            </a:r>
            <a:endParaRPr lang="en-US" sz="1920" dirty="0"/>
          </a:p>
        </p:txBody>
      </p:sp>
      <p:sp>
        <p:nvSpPr>
          <p:cNvPr id="16" name="Text 9"/>
          <p:cNvSpPr/>
          <p:nvPr/>
        </p:nvSpPr>
        <p:spPr>
          <a:xfrm>
            <a:off x="9930384" y="2670048"/>
            <a:ext cx="3922776" cy="310896"/>
          </a:xfrm>
          <a:prstGeom prst="rect">
            <a:avLst/>
          </a:prstGeom>
          <a:noFill/>
          <a:ln/>
        </p:spPr>
        <p:txBody>
          <a:bodyPr wrap="none" lIns="0" tIns="0" rIns="0" bIns="0" rtlCol="0" anchor="ctr"/>
          <a:lstStyle/>
          <a:p>
            <a:pPr marL="0" indent="0" algn="l">
              <a:lnSpc>
                <a:spcPts val="2400"/>
              </a:lnSpc>
              <a:buNone/>
            </a:pPr>
            <a:r>
              <a:rPr lang="en-US" sz="1920" dirty="0">
                <a:solidFill>
                  <a:srgbClr val="FFFFFF"/>
                </a:solidFill>
                <a:latin typeface="思源黑体-思源黑体-Bold" pitchFamily="34" charset="0"/>
                <a:ea typeface="思源黑体-思源黑体-Bold" pitchFamily="34" charset="-122"/>
                <a:cs typeface="思源黑体-思源黑体-Bold" pitchFamily="34" charset="-120"/>
              </a:rPr>
              <a:t>Google and Facebook Scam</a:t>
            </a:r>
            <a:endParaRPr lang="en-US" sz="1920" dirty="0"/>
          </a:p>
        </p:txBody>
      </p:sp>
      <p:sp>
        <p:nvSpPr>
          <p:cNvPr id="17" name="Text 10"/>
          <p:cNvSpPr/>
          <p:nvPr/>
        </p:nvSpPr>
        <p:spPr>
          <a:xfrm>
            <a:off x="9930384" y="3200400"/>
            <a:ext cx="3922776" cy="731520"/>
          </a:xfrm>
          <a:prstGeom prst="rect">
            <a:avLst/>
          </a:prstGeom>
          <a:noFill/>
          <a:ln/>
        </p:spPr>
        <p:txBody>
          <a:bodyPr wrap="square" lIns="0" tIns="0" rIns="0" bIns="0" rtlCol="0" anchor="ctr"/>
          <a:lstStyle/>
          <a:p>
            <a:pPr marL="0" indent="0" algn="l">
              <a:lnSpc>
                <a:spcPts val="1920"/>
              </a:lnSpc>
              <a:buNone/>
            </a:pPr>
            <a:r>
              <a:rPr lang="en-US" sz="1530" dirty="0">
                <a:solidFill>
                  <a:srgbClr val="FFFFFF"/>
                </a:solidFill>
                <a:latin typeface="思源黑体-思源黑体-Medium" pitchFamily="34" charset="0"/>
                <a:ea typeface="思源黑体-思源黑体-Medium" pitchFamily="34" charset="-122"/>
                <a:cs typeface="思源黑体-思源黑体-Medium" pitchFamily="34" charset="-120"/>
              </a:rPr>
              <a:t>A Lithuanian hacker tricked Google and Facebook into transferring over $100 million by sending fake invoices.</a:t>
            </a:r>
            <a:endParaRPr lang="en-US" sz="1530" dirty="0"/>
          </a:p>
        </p:txBody>
      </p:sp>
      <p:sp>
        <p:nvSpPr>
          <p:cNvPr id="18" name="Text 11"/>
          <p:cNvSpPr/>
          <p:nvPr/>
        </p:nvSpPr>
        <p:spPr>
          <a:xfrm>
            <a:off x="9930384" y="5138928"/>
            <a:ext cx="3922776" cy="310896"/>
          </a:xfrm>
          <a:prstGeom prst="rect">
            <a:avLst/>
          </a:prstGeom>
          <a:noFill/>
          <a:ln/>
        </p:spPr>
        <p:txBody>
          <a:bodyPr wrap="none" lIns="0" tIns="0" rIns="0" bIns="0" rtlCol="0" anchor="ctr"/>
          <a:lstStyle/>
          <a:p>
            <a:pPr marL="0" indent="0" algn="l">
              <a:lnSpc>
                <a:spcPts val="2400"/>
              </a:lnSpc>
              <a:buNone/>
            </a:pPr>
            <a:r>
              <a:rPr lang="en-US" sz="1920" dirty="0">
                <a:solidFill>
                  <a:srgbClr val="FFFFFF"/>
                </a:solidFill>
                <a:latin typeface="思源黑体-思源黑体-Bold" pitchFamily="34" charset="0"/>
                <a:ea typeface="思源黑体-思源黑体-Bold" pitchFamily="34" charset="-122"/>
                <a:cs typeface="思源黑体-思源黑体-Bold" pitchFamily="34" charset="-120"/>
              </a:rPr>
              <a:t>Office 365 Impersonation</a:t>
            </a:r>
            <a:endParaRPr lang="en-US" sz="1920" dirty="0"/>
          </a:p>
        </p:txBody>
      </p:sp>
      <p:sp>
        <p:nvSpPr>
          <p:cNvPr id="19" name="Text 12"/>
          <p:cNvSpPr/>
          <p:nvPr/>
        </p:nvSpPr>
        <p:spPr>
          <a:xfrm>
            <a:off x="9930384" y="5669280"/>
            <a:ext cx="3922776" cy="731520"/>
          </a:xfrm>
          <a:prstGeom prst="rect">
            <a:avLst/>
          </a:prstGeom>
          <a:noFill/>
          <a:ln/>
        </p:spPr>
        <p:txBody>
          <a:bodyPr wrap="square" lIns="0" tIns="0" rIns="0" bIns="0" rtlCol="0" anchor="ctr"/>
          <a:lstStyle/>
          <a:p>
            <a:pPr marL="0" indent="0" algn="l">
              <a:lnSpc>
                <a:spcPts val="1920"/>
              </a:lnSpc>
              <a:buNone/>
            </a:pPr>
            <a:r>
              <a:rPr lang="en-US" sz="1530" dirty="0">
                <a:solidFill>
                  <a:srgbClr val="FFFFFF"/>
                </a:solidFill>
                <a:latin typeface="思源黑体-思源黑体-Medium" pitchFamily="34" charset="0"/>
                <a:ea typeface="思源黑体-思源黑体-Medium" pitchFamily="34" charset="-122"/>
                <a:cs typeface="思源黑体-思源黑体-Medium" pitchFamily="34" charset="-120"/>
              </a:rPr>
              <a:t>Cybercriminals impersonated Microsoft Office 365 to steal logins through fake login pages.</a:t>
            </a:r>
            <a:endParaRPr lang="en-US" sz="153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656064" y="0"/>
            <a:ext cx="4974336" cy="8238744"/>
          </a:xfrm>
          <a:prstGeom prst="rect">
            <a:avLst/>
          </a:prstGeom>
        </p:spPr>
      </p:pic>
      <p:sp>
        <p:nvSpPr>
          <p:cNvPr id="4" name="Text 0"/>
          <p:cNvSpPr/>
          <p:nvPr/>
        </p:nvSpPr>
        <p:spPr>
          <a:xfrm>
            <a:off x="685800" y="1417320"/>
            <a:ext cx="8293608" cy="1682496"/>
          </a:xfrm>
          <a:prstGeom prst="rect">
            <a:avLst/>
          </a:prstGeom>
          <a:noFill/>
          <a:ln/>
        </p:spPr>
        <p:txBody>
          <a:bodyPr wrap="square" lIns="0" tIns="0" rIns="0" bIns="0" rtlCol="0" anchor="ctr"/>
          <a:lstStyle/>
          <a:p>
            <a:pPr marL="0" indent="0" algn="l">
              <a:lnSpc>
                <a:spcPts val="6620"/>
              </a:lnSpc>
              <a:buNone/>
            </a:pPr>
            <a:r>
              <a:rPr lang="en-US" sz="5290" b="1" u="sng" dirty="0">
                <a:solidFill>
                  <a:srgbClr val="FFFFFF"/>
                </a:solidFill>
                <a:latin typeface="思源黑体-思源黑体-Bold" pitchFamily="34" charset="0"/>
                <a:ea typeface="思源黑体-思源黑体-Bold" pitchFamily="34" charset="-122"/>
                <a:cs typeface="思源黑体-思源黑体-Bold" pitchFamily="34" charset="-120"/>
              </a:rPr>
              <a:t>Phishing Awareness Quiz</a:t>
            </a:r>
            <a:endParaRPr lang="en-US" sz="5290" dirty="0"/>
          </a:p>
        </p:txBody>
      </p:sp>
      <p:sp>
        <p:nvSpPr>
          <p:cNvPr id="5" name="Text 1"/>
          <p:cNvSpPr/>
          <p:nvPr/>
        </p:nvSpPr>
        <p:spPr>
          <a:xfrm>
            <a:off x="685800" y="3319272"/>
            <a:ext cx="8293608" cy="493776"/>
          </a:xfrm>
          <a:prstGeom prst="rect">
            <a:avLst/>
          </a:prstGeom>
          <a:noFill/>
          <a:ln/>
        </p:spPr>
        <p:txBody>
          <a:bodyPr wrap="none" lIns="0" tIns="0" rIns="0" bIns="0" rtlCol="0" anchor="ctr"/>
          <a:lstStyle/>
          <a:p>
            <a:pPr marL="0" indent="0" algn="l">
              <a:lnSpc>
                <a:spcPts val="3840"/>
              </a:lnSpc>
              <a:buNone/>
            </a:pPr>
            <a:endParaRPr lang="en-US" sz="3070" dirty="0"/>
          </a:p>
        </p:txBody>
      </p:sp>
      <p:sp>
        <p:nvSpPr>
          <p:cNvPr id="6" name="Text 2"/>
          <p:cNvSpPr/>
          <p:nvPr/>
        </p:nvSpPr>
        <p:spPr>
          <a:xfrm>
            <a:off x="685800" y="4023360"/>
            <a:ext cx="8293608" cy="493776"/>
          </a:xfrm>
          <a:prstGeom prst="rect">
            <a:avLst/>
          </a:prstGeom>
          <a:noFill/>
          <a:ln/>
        </p:spPr>
        <p:txBody>
          <a:bodyPr wrap="none" lIns="0" tIns="0" rIns="0" bIns="0" rtlCol="0" anchor="ctr"/>
          <a:lstStyle/>
          <a:p>
            <a:pPr marL="0" indent="0" algn="l">
              <a:lnSpc>
                <a:spcPts val="3840"/>
              </a:lnSpc>
              <a:buNone/>
            </a:pPr>
            <a:r>
              <a:rPr lang="en-US" sz="3070" dirty="0">
                <a:solidFill>
                  <a:srgbClr val="FFFFFF"/>
                </a:solidFill>
                <a:latin typeface="思源黑体-思源黑体-Bold" pitchFamily="34" charset="0"/>
                <a:ea typeface="思源黑体-思源黑体-Bold" pitchFamily="34" charset="-122"/>
                <a:cs typeface="思源黑体-思源黑体-Bold" pitchFamily="34" charset="-120"/>
              </a:rPr>
              <a:t>Title</a:t>
            </a:r>
            <a:endParaRPr lang="en-US" sz="3070" dirty="0"/>
          </a:p>
        </p:txBody>
      </p:sp>
      <p:sp>
        <p:nvSpPr>
          <p:cNvPr id="7" name="Text 3"/>
          <p:cNvSpPr/>
          <p:nvPr/>
        </p:nvSpPr>
        <p:spPr>
          <a:xfrm>
            <a:off x="685800" y="4727448"/>
            <a:ext cx="8293608" cy="246888"/>
          </a:xfrm>
          <a:prstGeom prst="rect">
            <a:avLst/>
          </a:prstGeom>
          <a:noFill/>
          <a:ln/>
        </p:spPr>
        <p:txBody>
          <a:bodyPr wrap="none" lIns="0" tIns="0" rIns="0" bIns="0" rtlCol="0" anchor="ctr"/>
          <a:lstStyle/>
          <a:p>
            <a:pPr marL="0" indent="0" algn="l">
              <a:lnSpc>
                <a:spcPts val="1920"/>
              </a:lnSpc>
              <a:buNone/>
            </a:pPr>
            <a:r>
              <a:rPr lang="en-US" sz="1530" dirty="0">
                <a:solidFill>
                  <a:srgbClr val="FFFFFF"/>
                </a:solidFill>
                <a:latin typeface="思源黑体-思源黑体-Medium" pitchFamily="34" charset="0"/>
                <a:ea typeface="思源黑体-思源黑体-Medium" pitchFamily="34" charset="-122"/>
                <a:cs typeface="思源黑体-思源黑体-Medium" pitchFamily="34" charset="-120"/>
              </a:rPr>
              <a:t>Choose the answer you think is correct by clicking the option.</a:t>
            </a:r>
            <a:endParaRPr lang="en-US" sz="1530" dirty="0"/>
          </a:p>
        </p:txBody>
      </p:sp>
      <p:sp>
        <p:nvSpPr>
          <p:cNvPr id="8" name="Text 4"/>
          <p:cNvSpPr/>
          <p:nvPr/>
        </p:nvSpPr>
        <p:spPr>
          <a:xfrm>
            <a:off x="685800" y="5193792"/>
            <a:ext cx="8293608" cy="246888"/>
          </a:xfrm>
          <a:prstGeom prst="rect">
            <a:avLst/>
          </a:prstGeom>
          <a:noFill/>
          <a:ln/>
        </p:spPr>
        <p:txBody>
          <a:bodyPr wrap="none" lIns="0" tIns="0" rIns="0" bIns="0" rtlCol="0" anchor="ctr"/>
          <a:lstStyle/>
          <a:p>
            <a:pPr marL="0" indent="0" algn="l">
              <a:lnSpc>
                <a:spcPts val="1920"/>
              </a:lnSpc>
              <a:buNone/>
            </a:pPr>
            <a:r>
              <a:rPr lang="en-US" sz="1530" dirty="0">
                <a:solidFill>
                  <a:srgbClr val="FFFFFF"/>
                </a:solidFill>
                <a:latin typeface="思源黑体-思源黑体-Medium" pitchFamily="34" charset="0"/>
                <a:ea typeface="思源黑体-思源黑体-Medium" pitchFamily="34" charset="-122"/>
                <a:cs typeface="思源黑体-思源黑体-Medium" pitchFamily="34" charset="-120"/>
              </a:rPr>
              <a:t> Each option links to instant feedback (Correct / Incorrect).</a:t>
            </a:r>
            <a:endParaRPr lang="en-US" sz="1530" dirty="0"/>
          </a:p>
        </p:txBody>
      </p:sp>
      <p:sp>
        <p:nvSpPr>
          <p:cNvPr id="9" name="Text 5"/>
          <p:cNvSpPr/>
          <p:nvPr/>
        </p:nvSpPr>
        <p:spPr>
          <a:xfrm>
            <a:off x="685800" y="5660136"/>
            <a:ext cx="8293608" cy="246888"/>
          </a:xfrm>
          <a:prstGeom prst="rect">
            <a:avLst/>
          </a:prstGeom>
          <a:noFill/>
          <a:ln/>
        </p:spPr>
        <p:txBody>
          <a:bodyPr wrap="none" lIns="0" tIns="0" rIns="0" bIns="0" rtlCol="0" anchor="ctr"/>
          <a:lstStyle/>
          <a:p>
            <a:pPr marL="0" indent="0" algn="l">
              <a:lnSpc>
                <a:spcPts val="1920"/>
              </a:lnSpc>
              <a:buNone/>
            </a:pPr>
            <a:r>
              <a:rPr lang="en-US" sz="1530" dirty="0">
                <a:solidFill>
                  <a:srgbClr val="FFFFFF"/>
                </a:solidFill>
                <a:latin typeface="思源黑体-思源黑体-Medium" pitchFamily="34" charset="0"/>
                <a:ea typeface="思源黑体-思源黑体-Medium" pitchFamily="34" charset="-122"/>
                <a:cs typeface="思源黑体-思源黑体-Medium" pitchFamily="34" charset="-120"/>
              </a:rPr>
              <a:t> Try to score as many as you can — tips appear after each question.</a:t>
            </a:r>
            <a:endParaRPr lang="en-US" sz="1530" dirty="0"/>
          </a:p>
        </p:txBody>
      </p:sp>
      <p:sp>
        <p:nvSpPr>
          <p:cNvPr id="10" name="Text 6"/>
          <p:cNvSpPr/>
          <p:nvPr/>
        </p:nvSpPr>
        <p:spPr>
          <a:xfrm>
            <a:off x="685800" y="6117336"/>
            <a:ext cx="8293608" cy="493776"/>
          </a:xfrm>
          <a:prstGeom prst="rect">
            <a:avLst/>
          </a:prstGeom>
          <a:noFill/>
          <a:ln/>
        </p:spPr>
        <p:txBody>
          <a:bodyPr wrap="square" lIns="0" tIns="0" rIns="0" bIns="0" rtlCol="0" anchor="ctr"/>
          <a:lstStyle/>
          <a:p>
            <a:pPr marL="0" indent="0" algn="l">
              <a:lnSpc>
                <a:spcPts val="1920"/>
              </a:lnSpc>
              <a:buNone/>
            </a:pPr>
            <a:r>
              <a:rPr lang="en-US" sz="1530" dirty="0">
                <a:solidFill>
                  <a:srgbClr val="FFFFFF"/>
                </a:solidFill>
                <a:latin typeface="思源黑体-思源黑体-Medium" pitchFamily="34" charset="0"/>
                <a:ea typeface="思源黑体-思源黑体-Medium" pitchFamily="34" charset="-122"/>
                <a:cs typeface="思源黑体-思源黑体-Medium" pitchFamily="34" charset="-120"/>
              </a:rPr>
              <a:t>Buttons to create: “Start Quiz” </a:t>
            </a:r>
            <a:endParaRPr lang="en-US" sz="153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45116496"/>
          </a:xfrm>
          <a:prstGeom prst="rect">
            <a:avLst/>
          </a:prstGeom>
        </p:spPr>
      </p:pic>
      <p:sp>
        <p:nvSpPr>
          <p:cNvPr id="3" name="Text 0"/>
          <p:cNvSpPr/>
          <p:nvPr/>
        </p:nvSpPr>
        <p:spPr>
          <a:xfrm>
            <a:off x="685800" y="539496"/>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Q1 — Email sender check</a:t>
            </a:r>
            <a:endParaRPr lang="en-US" sz="840" dirty="0"/>
          </a:p>
        </p:txBody>
      </p:sp>
      <p:sp>
        <p:nvSpPr>
          <p:cNvPr id="4" name="Text 1"/>
          <p:cNvSpPr/>
          <p:nvPr/>
        </p:nvSpPr>
        <p:spPr>
          <a:xfrm>
            <a:off x="685800" y="795528"/>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5" name="Text 2"/>
          <p:cNvSpPr/>
          <p:nvPr/>
        </p:nvSpPr>
        <p:spPr>
          <a:xfrm>
            <a:off x="685800" y="1051560"/>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Question text: You receive an email that appears to be from your bank saying “We detected unusual activity — click here to verify your account.” The email address reads support@bank.co (notice .co instead of .com). What do you do?</a:t>
            </a:r>
            <a:endParaRPr lang="en-US" sz="840" dirty="0"/>
          </a:p>
        </p:txBody>
      </p:sp>
      <p:sp>
        <p:nvSpPr>
          <p:cNvPr id="6" name="Text 3"/>
          <p:cNvSpPr/>
          <p:nvPr/>
        </p:nvSpPr>
        <p:spPr>
          <a:xfrm>
            <a:off x="685800" y="1307592"/>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7" name="Text 4"/>
          <p:cNvSpPr/>
          <p:nvPr/>
        </p:nvSpPr>
        <p:spPr>
          <a:xfrm>
            <a:off x="685800" y="1554480"/>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Options:</a:t>
            </a:r>
            <a:endParaRPr lang="en-US" sz="840" dirty="0"/>
          </a:p>
        </p:txBody>
      </p:sp>
      <p:sp>
        <p:nvSpPr>
          <p:cNvPr id="8" name="Text 5"/>
          <p:cNvSpPr/>
          <p:nvPr/>
        </p:nvSpPr>
        <p:spPr>
          <a:xfrm>
            <a:off x="685800" y="1810512"/>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9" name="Text 6"/>
          <p:cNvSpPr/>
          <p:nvPr/>
        </p:nvSpPr>
        <p:spPr>
          <a:xfrm>
            <a:off x="685800" y="2066544"/>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A) Click the link and enter my login so the bank can verify.</a:t>
            </a:r>
            <a:endParaRPr lang="en-US" sz="840" dirty="0"/>
          </a:p>
        </p:txBody>
      </p:sp>
      <p:sp>
        <p:nvSpPr>
          <p:cNvPr id="10" name="Text 7"/>
          <p:cNvSpPr/>
          <p:nvPr/>
        </p:nvSpPr>
        <p:spPr>
          <a:xfrm>
            <a:off x="685800" y="2322576"/>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11" name="Text 8"/>
          <p:cNvSpPr/>
          <p:nvPr/>
        </p:nvSpPr>
        <p:spPr>
          <a:xfrm>
            <a:off x="685800" y="2578608"/>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B) Reply asking for more details and attach a screenshot.</a:t>
            </a:r>
            <a:endParaRPr lang="en-US" sz="840" dirty="0"/>
          </a:p>
        </p:txBody>
      </p:sp>
      <p:sp>
        <p:nvSpPr>
          <p:cNvPr id="12" name="Text 9"/>
          <p:cNvSpPr/>
          <p:nvPr/>
        </p:nvSpPr>
        <p:spPr>
          <a:xfrm>
            <a:off x="685800" y="2834640"/>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13" name="Text 10"/>
          <p:cNvSpPr/>
          <p:nvPr/>
        </p:nvSpPr>
        <p:spPr>
          <a:xfrm>
            <a:off x="685800" y="3081528"/>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C) Do not click; go to the bank’s website by typing the URL or call the bank using the number on the back of your card. ✓ (Correct)</a:t>
            </a:r>
            <a:endParaRPr lang="en-US" sz="840" dirty="0"/>
          </a:p>
        </p:txBody>
      </p:sp>
      <p:sp>
        <p:nvSpPr>
          <p:cNvPr id="14" name="Text 11"/>
          <p:cNvSpPr/>
          <p:nvPr/>
        </p:nvSpPr>
        <p:spPr>
          <a:xfrm>
            <a:off x="685800" y="3337560"/>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15" name="Text 12"/>
          <p:cNvSpPr/>
          <p:nvPr/>
        </p:nvSpPr>
        <p:spPr>
          <a:xfrm>
            <a:off x="685800" y="3593592"/>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D) Forward to a friend to ask if it’s real.</a:t>
            </a:r>
            <a:endParaRPr lang="en-US" sz="840" dirty="0"/>
          </a:p>
        </p:txBody>
      </p:sp>
      <p:sp>
        <p:nvSpPr>
          <p:cNvPr id="16" name="Text 13"/>
          <p:cNvSpPr/>
          <p:nvPr/>
        </p:nvSpPr>
        <p:spPr>
          <a:xfrm>
            <a:off x="685800" y="3849624"/>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17" name="Text 14"/>
          <p:cNvSpPr/>
          <p:nvPr/>
        </p:nvSpPr>
        <p:spPr>
          <a:xfrm>
            <a:off x="685800" y="4105656"/>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Correct: C</a:t>
            </a:r>
            <a:endParaRPr lang="en-US" sz="840" dirty="0"/>
          </a:p>
        </p:txBody>
      </p:sp>
      <p:sp>
        <p:nvSpPr>
          <p:cNvPr id="18" name="Text 15"/>
          <p:cNvSpPr/>
          <p:nvPr/>
        </p:nvSpPr>
        <p:spPr>
          <a:xfrm>
            <a:off x="685800" y="4361688"/>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19" name="Text 16"/>
          <p:cNvSpPr/>
          <p:nvPr/>
        </p:nvSpPr>
        <p:spPr>
          <a:xfrm>
            <a:off x="685800" y="4608576"/>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Explanation shown on correct-feedback: Domain looks wrong — .co vs .com. Always access financial accounts through bookmarked/typed URLs or official app/phone number.</a:t>
            </a:r>
            <a:endParaRPr lang="en-US" sz="840" dirty="0"/>
          </a:p>
        </p:txBody>
      </p:sp>
      <p:sp>
        <p:nvSpPr>
          <p:cNvPr id="20" name="Text 17"/>
          <p:cNvSpPr/>
          <p:nvPr/>
        </p:nvSpPr>
        <p:spPr>
          <a:xfrm>
            <a:off x="685800" y="4864608"/>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Q2 — Urgent payment request</a:t>
            </a:r>
            <a:endParaRPr lang="en-US" sz="840" dirty="0"/>
          </a:p>
        </p:txBody>
      </p:sp>
      <p:sp>
        <p:nvSpPr>
          <p:cNvPr id="21" name="Text 18"/>
          <p:cNvSpPr/>
          <p:nvPr/>
        </p:nvSpPr>
        <p:spPr>
          <a:xfrm>
            <a:off x="685800" y="5120640"/>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22" name="Text 19"/>
          <p:cNvSpPr/>
          <p:nvPr/>
        </p:nvSpPr>
        <p:spPr>
          <a:xfrm>
            <a:off x="685800" y="5376672"/>
            <a:ext cx="13267944" cy="274320"/>
          </a:xfrm>
          <a:prstGeom prst="rect">
            <a:avLst/>
          </a:prstGeom>
          <a:noFill/>
          <a:ln/>
        </p:spPr>
        <p:txBody>
          <a:bodyPr wrap="squar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Question: Your manager sends a short email: “I need you to purchase 10 gift cards and send the codes ASAP. Don’t tell anyone.” The sender’s display name is correct but the email address is mngr@contoso-org.com (not the usual @contoso.com). What’s the best action?</a:t>
            </a:r>
            <a:endParaRPr lang="en-US" sz="840" dirty="0"/>
          </a:p>
        </p:txBody>
      </p:sp>
      <p:sp>
        <p:nvSpPr>
          <p:cNvPr id="23" name="Text 20"/>
          <p:cNvSpPr/>
          <p:nvPr/>
        </p:nvSpPr>
        <p:spPr>
          <a:xfrm>
            <a:off x="685800" y="5760720"/>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24" name="Text 21"/>
          <p:cNvSpPr/>
          <p:nvPr/>
        </p:nvSpPr>
        <p:spPr>
          <a:xfrm>
            <a:off x="685800" y="6016752"/>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Options:</a:t>
            </a:r>
            <a:endParaRPr lang="en-US" sz="840" dirty="0"/>
          </a:p>
        </p:txBody>
      </p:sp>
      <p:sp>
        <p:nvSpPr>
          <p:cNvPr id="25" name="Text 22"/>
          <p:cNvSpPr/>
          <p:nvPr/>
        </p:nvSpPr>
        <p:spPr>
          <a:xfrm>
            <a:off x="685800" y="6272784"/>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26" name="Text 23"/>
          <p:cNvSpPr/>
          <p:nvPr/>
        </p:nvSpPr>
        <p:spPr>
          <a:xfrm>
            <a:off x="685800" y="6528816"/>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A) Buy the cards and send codes right away to be helpful.</a:t>
            </a:r>
            <a:endParaRPr lang="en-US" sz="840" dirty="0"/>
          </a:p>
        </p:txBody>
      </p:sp>
      <p:sp>
        <p:nvSpPr>
          <p:cNvPr id="27" name="Text 24"/>
          <p:cNvSpPr/>
          <p:nvPr/>
        </p:nvSpPr>
        <p:spPr>
          <a:xfrm>
            <a:off x="685800" y="6784848"/>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28" name="Text 25"/>
          <p:cNvSpPr/>
          <p:nvPr/>
        </p:nvSpPr>
        <p:spPr>
          <a:xfrm>
            <a:off x="685800" y="7040880"/>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B) Call your manager using the internal directory or walk to their desk to confirm. ✓ (Correct)</a:t>
            </a:r>
            <a:endParaRPr lang="en-US" sz="840" dirty="0"/>
          </a:p>
        </p:txBody>
      </p:sp>
      <p:sp>
        <p:nvSpPr>
          <p:cNvPr id="29" name="Text 26"/>
          <p:cNvSpPr/>
          <p:nvPr/>
        </p:nvSpPr>
        <p:spPr>
          <a:xfrm>
            <a:off x="685800" y="7287768"/>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30" name="Text 27"/>
          <p:cNvSpPr/>
          <p:nvPr/>
        </p:nvSpPr>
        <p:spPr>
          <a:xfrm>
            <a:off x="685800" y="7543800"/>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C) Forward the request to finance without asking.</a:t>
            </a:r>
            <a:endParaRPr lang="en-US" sz="840" dirty="0"/>
          </a:p>
        </p:txBody>
      </p:sp>
      <p:sp>
        <p:nvSpPr>
          <p:cNvPr id="31" name="Text 28"/>
          <p:cNvSpPr/>
          <p:nvPr/>
        </p:nvSpPr>
        <p:spPr>
          <a:xfrm>
            <a:off x="685800" y="7799832"/>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32" name="Text 29"/>
          <p:cNvSpPr/>
          <p:nvPr/>
        </p:nvSpPr>
        <p:spPr>
          <a:xfrm>
            <a:off x="685800" y="8055864"/>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D) Ignore the message.</a:t>
            </a:r>
            <a:endParaRPr lang="en-US" sz="840" dirty="0"/>
          </a:p>
        </p:txBody>
      </p:sp>
      <p:sp>
        <p:nvSpPr>
          <p:cNvPr id="33" name="Text 30"/>
          <p:cNvSpPr/>
          <p:nvPr/>
        </p:nvSpPr>
        <p:spPr>
          <a:xfrm>
            <a:off x="685800" y="8311896"/>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34" name="Text 31"/>
          <p:cNvSpPr/>
          <p:nvPr/>
        </p:nvSpPr>
        <p:spPr>
          <a:xfrm>
            <a:off x="685800" y="8567928"/>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Correct: B</a:t>
            </a:r>
            <a:endParaRPr lang="en-US" sz="840" dirty="0"/>
          </a:p>
        </p:txBody>
      </p:sp>
      <p:sp>
        <p:nvSpPr>
          <p:cNvPr id="35" name="Text 32"/>
          <p:cNvSpPr/>
          <p:nvPr/>
        </p:nvSpPr>
        <p:spPr>
          <a:xfrm>
            <a:off x="685800" y="8814816"/>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36" name="Text 33"/>
          <p:cNvSpPr/>
          <p:nvPr/>
        </p:nvSpPr>
        <p:spPr>
          <a:xfrm>
            <a:off x="685800" y="9070848"/>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Explanation: Urgent and secretive gift-card requests are classic business email compromise (BEC). Verify through a separate channel.</a:t>
            </a:r>
            <a:endParaRPr lang="en-US" sz="840" dirty="0"/>
          </a:p>
        </p:txBody>
      </p:sp>
      <p:sp>
        <p:nvSpPr>
          <p:cNvPr id="37" name="Text 34"/>
          <p:cNvSpPr/>
          <p:nvPr/>
        </p:nvSpPr>
        <p:spPr>
          <a:xfrm>
            <a:off x="685800" y="9326880"/>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38" name="Text 35"/>
          <p:cNvSpPr/>
          <p:nvPr/>
        </p:nvSpPr>
        <p:spPr>
          <a:xfrm>
            <a:off x="685800" y="9582912"/>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Q3 — Link preview</a:t>
            </a:r>
            <a:endParaRPr lang="en-US" sz="840" dirty="0"/>
          </a:p>
        </p:txBody>
      </p:sp>
      <p:sp>
        <p:nvSpPr>
          <p:cNvPr id="39" name="Text 36"/>
          <p:cNvSpPr/>
          <p:nvPr/>
        </p:nvSpPr>
        <p:spPr>
          <a:xfrm>
            <a:off x="685800" y="9838944"/>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40" name="Text 37"/>
          <p:cNvSpPr/>
          <p:nvPr/>
        </p:nvSpPr>
        <p:spPr>
          <a:xfrm>
            <a:off x="685800" y="10085832"/>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Question: Hovering over a link in an email shows this URL: http://tinyurl.com/9aBCd?secure-bank.com. What does that tell you?</a:t>
            </a:r>
            <a:endParaRPr lang="en-US" sz="840" dirty="0"/>
          </a:p>
        </p:txBody>
      </p:sp>
      <p:sp>
        <p:nvSpPr>
          <p:cNvPr id="41" name="Text 38"/>
          <p:cNvSpPr/>
          <p:nvPr/>
        </p:nvSpPr>
        <p:spPr>
          <a:xfrm>
            <a:off x="685800" y="10341864"/>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42" name="Text 39"/>
          <p:cNvSpPr/>
          <p:nvPr/>
        </p:nvSpPr>
        <p:spPr>
          <a:xfrm>
            <a:off x="685800" y="10597896"/>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Options:</a:t>
            </a:r>
            <a:endParaRPr lang="en-US" sz="840" dirty="0"/>
          </a:p>
        </p:txBody>
      </p:sp>
      <p:sp>
        <p:nvSpPr>
          <p:cNvPr id="43" name="Text 40"/>
          <p:cNvSpPr/>
          <p:nvPr/>
        </p:nvSpPr>
        <p:spPr>
          <a:xfrm>
            <a:off x="685800" y="10853928"/>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44" name="Text 41"/>
          <p:cNvSpPr/>
          <p:nvPr/>
        </p:nvSpPr>
        <p:spPr>
          <a:xfrm>
            <a:off x="685800" y="11109960"/>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A) It's definitely safe because it contains “secure-bank.com”.</a:t>
            </a:r>
            <a:endParaRPr lang="en-US" sz="840" dirty="0"/>
          </a:p>
        </p:txBody>
      </p:sp>
      <p:sp>
        <p:nvSpPr>
          <p:cNvPr id="45" name="Text 42"/>
          <p:cNvSpPr/>
          <p:nvPr/>
        </p:nvSpPr>
        <p:spPr>
          <a:xfrm>
            <a:off x="685800" y="11365992"/>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46" name="Text 43"/>
          <p:cNvSpPr/>
          <p:nvPr/>
        </p:nvSpPr>
        <p:spPr>
          <a:xfrm>
            <a:off x="685800" y="11612880"/>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B) The link could redirect — inspect full target before clicking or avoid it entirely. ✓ (Correct)</a:t>
            </a:r>
            <a:endParaRPr lang="en-US" sz="840" dirty="0"/>
          </a:p>
        </p:txBody>
      </p:sp>
      <p:sp>
        <p:nvSpPr>
          <p:cNvPr id="47" name="Text 44"/>
          <p:cNvSpPr/>
          <p:nvPr/>
        </p:nvSpPr>
        <p:spPr>
          <a:xfrm>
            <a:off x="685800" y="11868912"/>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48" name="Text 45"/>
          <p:cNvSpPr/>
          <p:nvPr/>
        </p:nvSpPr>
        <p:spPr>
          <a:xfrm>
            <a:off x="685800" y="12124944"/>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C) It’s safe if the email looks professional.</a:t>
            </a:r>
            <a:endParaRPr lang="en-US" sz="840" dirty="0"/>
          </a:p>
        </p:txBody>
      </p:sp>
      <p:sp>
        <p:nvSpPr>
          <p:cNvPr id="49" name="Text 46"/>
          <p:cNvSpPr/>
          <p:nvPr/>
        </p:nvSpPr>
        <p:spPr>
          <a:xfrm>
            <a:off x="685800" y="12380976"/>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50" name="Text 47"/>
          <p:cNvSpPr/>
          <p:nvPr/>
        </p:nvSpPr>
        <p:spPr>
          <a:xfrm>
            <a:off x="685800" y="12637008"/>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D) If it’s tinyurl it’s always safe.</a:t>
            </a:r>
            <a:endParaRPr lang="en-US" sz="840" dirty="0"/>
          </a:p>
        </p:txBody>
      </p:sp>
      <p:sp>
        <p:nvSpPr>
          <p:cNvPr id="51" name="Text 48"/>
          <p:cNvSpPr/>
          <p:nvPr/>
        </p:nvSpPr>
        <p:spPr>
          <a:xfrm>
            <a:off x="685800" y="12893040"/>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52" name="Text 49"/>
          <p:cNvSpPr/>
          <p:nvPr/>
        </p:nvSpPr>
        <p:spPr>
          <a:xfrm>
            <a:off x="685800" y="13139928"/>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Correct: B</a:t>
            </a:r>
            <a:endParaRPr lang="en-US" sz="840" dirty="0"/>
          </a:p>
        </p:txBody>
      </p:sp>
      <p:sp>
        <p:nvSpPr>
          <p:cNvPr id="53" name="Text 50"/>
          <p:cNvSpPr/>
          <p:nvPr/>
        </p:nvSpPr>
        <p:spPr>
          <a:xfrm>
            <a:off x="685800" y="13395960"/>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54" name="Text 51"/>
          <p:cNvSpPr/>
          <p:nvPr/>
        </p:nvSpPr>
        <p:spPr>
          <a:xfrm>
            <a:off x="685800" y="13651992"/>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Explanation: Shorteners can redirect to malicious sites. Inspect the final domain (use preview/unshorten) or go directly to the institution’s site.</a:t>
            </a:r>
            <a:endParaRPr lang="en-US" sz="840" dirty="0"/>
          </a:p>
        </p:txBody>
      </p:sp>
      <p:sp>
        <p:nvSpPr>
          <p:cNvPr id="55" name="Text 52"/>
          <p:cNvSpPr/>
          <p:nvPr/>
        </p:nvSpPr>
        <p:spPr>
          <a:xfrm>
            <a:off x="685800" y="13908024"/>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56" name="Text 53"/>
          <p:cNvSpPr/>
          <p:nvPr/>
        </p:nvSpPr>
        <p:spPr>
          <a:xfrm>
            <a:off x="685800" y="14164056"/>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Q4 — Attachment type</a:t>
            </a:r>
            <a:endParaRPr lang="en-US" sz="840" dirty="0"/>
          </a:p>
        </p:txBody>
      </p:sp>
      <p:sp>
        <p:nvSpPr>
          <p:cNvPr id="57" name="Text 54"/>
          <p:cNvSpPr/>
          <p:nvPr/>
        </p:nvSpPr>
        <p:spPr>
          <a:xfrm>
            <a:off x="685800" y="14420088"/>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58" name="Text 55"/>
          <p:cNvSpPr/>
          <p:nvPr/>
        </p:nvSpPr>
        <p:spPr>
          <a:xfrm>
            <a:off x="685800" y="14666976"/>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Question: You receive an email from HR with an attachment named Payroll_Update.exe. What’s the right action?</a:t>
            </a:r>
            <a:endParaRPr lang="en-US" sz="840" dirty="0"/>
          </a:p>
        </p:txBody>
      </p:sp>
      <p:sp>
        <p:nvSpPr>
          <p:cNvPr id="59" name="Text 56"/>
          <p:cNvSpPr/>
          <p:nvPr/>
        </p:nvSpPr>
        <p:spPr>
          <a:xfrm>
            <a:off x="685800" y="14923008"/>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60" name="Text 57"/>
          <p:cNvSpPr/>
          <p:nvPr/>
        </p:nvSpPr>
        <p:spPr>
          <a:xfrm>
            <a:off x="685800" y="15179040"/>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Options:</a:t>
            </a:r>
            <a:endParaRPr lang="en-US" sz="840" dirty="0"/>
          </a:p>
        </p:txBody>
      </p:sp>
      <p:sp>
        <p:nvSpPr>
          <p:cNvPr id="61" name="Text 58"/>
          <p:cNvSpPr/>
          <p:nvPr/>
        </p:nvSpPr>
        <p:spPr>
          <a:xfrm>
            <a:off x="685800" y="15435072"/>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62" name="Text 59"/>
          <p:cNvSpPr/>
          <p:nvPr/>
        </p:nvSpPr>
        <p:spPr>
          <a:xfrm>
            <a:off x="685800" y="15691104"/>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A) Open it — it’s from HR so it should be fine.</a:t>
            </a:r>
            <a:endParaRPr lang="en-US" sz="840" dirty="0"/>
          </a:p>
        </p:txBody>
      </p:sp>
      <p:sp>
        <p:nvSpPr>
          <p:cNvPr id="63" name="Text 60"/>
          <p:cNvSpPr/>
          <p:nvPr/>
        </p:nvSpPr>
        <p:spPr>
          <a:xfrm>
            <a:off x="685800" y="15947136"/>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64" name="Text 61"/>
          <p:cNvSpPr/>
          <p:nvPr/>
        </p:nvSpPr>
        <p:spPr>
          <a:xfrm>
            <a:off x="685800" y="16194024"/>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B) Scan it with your antivirus and then open it.</a:t>
            </a:r>
            <a:endParaRPr lang="en-US" sz="840" dirty="0"/>
          </a:p>
        </p:txBody>
      </p:sp>
      <p:sp>
        <p:nvSpPr>
          <p:cNvPr id="65" name="Text 62"/>
          <p:cNvSpPr/>
          <p:nvPr/>
        </p:nvSpPr>
        <p:spPr>
          <a:xfrm>
            <a:off x="685800" y="16450056"/>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66" name="Text 63"/>
          <p:cNvSpPr/>
          <p:nvPr/>
        </p:nvSpPr>
        <p:spPr>
          <a:xfrm>
            <a:off x="685800" y="16706088"/>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C) Do not open .exe attachments — contact HR to confirm and ask for a safer format (PDF). ✓ (Correct)</a:t>
            </a:r>
            <a:endParaRPr lang="en-US" sz="840" dirty="0"/>
          </a:p>
        </p:txBody>
      </p:sp>
      <p:sp>
        <p:nvSpPr>
          <p:cNvPr id="67" name="Text 64"/>
          <p:cNvSpPr/>
          <p:nvPr/>
        </p:nvSpPr>
        <p:spPr>
          <a:xfrm>
            <a:off x="685800" y="16962120"/>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68" name="Text 65"/>
          <p:cNvSpPr/>
          <p:nvPr/>
        </p:nvSpPr>
        <p:spPr>
          <a:xfrm>
            <a:off x="685800" y="17218152"/>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D) Save it to desktop and open later.</a:t>
            </a:r>
            <a:endParaRPr lang="en-US" sz="840" dirty="0"/>
          </a:p>
        </p:txBody>
      </p:sp>
      <p:sp>
        <p:nvSpPr>
          <p:cNvPr id="69" name="Text 66"/>
          <p:cNvSpPr/>
          <p:nvPr/>
        </p:nvSpPr>
        <p:spPr>
          <a:xfrm>
            <a:off x="685800" y="17474184"/>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70" name="Text 67"/>
          <p:cNvSpPr/>
          <p:nvPr/>
        </p:nvSpPr>
        <p:spPr>
          <a:xfrm>
            <a:off x="685800" y="17721072"/>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Correct: C</a:t>
            </a:r>
            <a:endParaRPr lang="en-US" sz="840" dirty="0"/>
          </a:p>
        </p:txBody>
      </p:sp>
      <p:sp>
        <p:nvSpPr>
          <p:cNvPr id="71" name="Text 68"/>
          <p:cNvSpPr/>
          <p:nvPr/>
        </p:nvSpPr>
        <p:spPr>
          <a:xfrm>
            <a:off x="685800" y="17977104"/>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72" name="Text 69"/>
          <p:cNvSpPr/>
          <p:nvPr/>
        </p:nvSpPr>
        <p:spPr>
          <a:xfrm>
            <a:off x="685800" y="18233136"/>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Explanation: Executables are rarely sent legitimately. Ask to resend as PDF or confirm via another channel.</a:t>
            </a:r>
            <a:endParaRPr lang="en-US" sz="840" dirty="0"/>
          </a:p>
        </p:txBody>
      </p:sp>
      <p:sp>
        <p:nvSpPr>
          <p:cNvPr id="73" name="Text 70"/>
          <p:cNvSpPr/>
          <p:nvPr/>
        </p:nvSpPr>
        <p:spPr>
          <a:xfrm>
            <a:off x="685800" y="18489168"/>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74" name="Text 71"/>
          <p:cNvSpPr/>
          <p:nvPr/>
        </p:nvSpPr>
        <p:spPr>
          <a:xfrm>
            <a:off x="685800" y="18745200"/>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Q5 — Spot the phishing elements (image-based / spot-the-phish)</a:t>
            </a:r>
            <a:endParaRPr lang="en-US" sz="840" dirty="0"/>
          </a:p>
        </p:txBody>
      </p:sp>
      <p:sp>
        <p:nvSpPr>
          <p:cNvPr id="75" name="Text 72"/>
          <p:cNvSpPr/>
          <p:nvPr/>
        </p:nvSpPr>
        <p:spPr>
          <a:xfrm>
            <a:off x="685800" y="18992088"/>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76" name="Text 73"/>
          <p:cNvSpPr/>
          <p:nvPr/>
        </p:nvSpPr>
        <p:spPr>
          <a:xfrm>
            <a:off x="685800" y="19248120"/>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Slide: Show a screenshot (or mocked email) with multiple red flags (misspelling in greeting, bad logo, mismatched “from” address, urgent language, a shortened link).</a:t>
            </a:r>
            <a:endParaRPr lang="en-US" sz="840" dirty="0"/>
          </a:p>
        </p:txBody>
      </p:sp>
      <p:sp>
        <p:nvSpPr>
          <p:cNvPr id="77" name="Text 74"/>
          <p:cNvSpPr/>
          <p:nvPr/>
        </p:nvSpPr>
        <p:spPr>
          <a:xfrm>
            <a:off x="685800" y="19504152"/>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78" name="Text 75"/>
          <p:cNvSpPr/>
          <p:nvPr/>
        </p:nvSpPr>
        <p:spPr>
          <a:xfrm>
            <a:off x="685800" y="19760184"/>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Question: Which three of the following are red flags in this email?</a:t>
            </a:r>
            <a:endParaRPr lang="en-US" sz="840" dirty="0"/>
          </a:p>
        </p:txBody>
      </p:sp>
      <p:sp>
        <p:nvSpPr>
          <p:cNvPr id="79" name="Text 76"/>
          <p:cNvSpPr/>
          <p:nvPr/>
        </p:nvSpPr>
        <p:spPr>
          <a:xfrm>
            <a:off x="685800" y="20016216"/>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80" name="Text 77"/>
          <p:cNvSpPr/>
          <p:nvPr/>
        </p:nvSpPr>
        <p:spPr>
          <a:xfrm>
            <a:off x="685800" y="20272248"/>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Options (multi-select style presented as buttons that each link to feedback — encourage selecting three):</a:t>
            </a:r>
            <a:endParaRPr lang="en-US" sz="840" dirty="0"/>
          </a:p>
        </p:txBody>
      </p:sp>
      <p:sp>
        <p:nvSpPr>
          <p:cNvPr id="81" name="Text 78"/>
          <p:cNvSpPr/>
          <p:nvPr/>
        </p:nvSpPr>
        <p:spPr>
          <a:xfrm>
            <a:off x="685800" y="20519136"/>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82" name="Text 79"/>
          <p:cNvSpPr/>
          <p:nvPr/>
        </p:nvSpPr>
        <p:spPr>
          <a:xfrm>
            <a:off x="685800" y="20775168"/>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A) Greeting: “Dear Valued Customer” instead of name ✓</a:t>
            </a:r>
            <a:endParaRPr lang="en-US" sz="840" dirty="0"/>
          </a:p>
        </p:txBody>
      </p:sp>
      <p:sp>
        <p:nvSpPr>
          <p:cNvPr id="83" name="Text 80"/>
          <p:cNvSpPr/>
          <p:nvPr/>
        </p:nvSpPr>
        <p:spPr>
          <a:xfrm>
            <a:off x="685800" y="21031200"/>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84" name="Text 81"/>
          <p:cNvSpPr/>
          <p:nvPr/>
        </p:nvSpPr>
        <p:spPr>
          <a:xfrm>
            <a:off x="685800" y="21287232"/>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B) Official logo used properly</a:t>
            </a:r>
            <a:endParaRPr lang="en-US" sz="840" dirty="0"/>
          </a:p>
        </p:txBody>
      </p:sp>
      <p:sp>
        <p:nvSpPr>
          <p:cNvPr id="85" name="Text 82"/>
          <p:cNvSpPr/>
          <p:nvPr/>
        </p:nvSpPr>
        <p:spPr>
          <a:xfrm>
            <a:off x="685800" y="21543264"/>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86" name="Text 83"/>
          <p:cNvSpPr/>
          <p:nvPr/>
        </p:nvSpPr>
        <p:spPr>
          <a:xfrm>
            <a:off x="685800" y="21799296"/>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C) Misspelled bank name ✓</a:t>
            </a:r>
            <a:endParaRPr lang="en-US" sz="840" dirty="0"/>
          </a:p>
        </p:txBody>
      </p:sp>
      <p:sp>
        <p:nvSpPr>
          <p:cNvPr id="87" name="Text 84"/>
          <p:cNvSpPr/>
          <p:nvPr/>
        </p:nvSpPr>
        <p:spPr>
          <a:xfrm>
            <a:off x="685800" y="22046184"/>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88" name="Text 85"/>
          <p:cNvSpPr/>
          <p:nvPr/>
        </p:nvSpPr>
        <p:spPr>
          <a:xfrm>
            <a:off x="685800" y="22302216"/>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D) Link text looks legitimate but hover reveals a different domain ✓</a:t>
            </a:r>
            <a:endParaRPr lang="en-US" sz="840" dirty="0"/>
          </a:p>
        </p:txBody>
      </p:sp>
      <p:sp>
        <p:nvSpPr>
          <p:cNvPr id="89" name="Text 86"/>
          <p:cNvSpPr/>
          <p:nvPr/>
        </p:nvSpPr>
        <p:spPr>
          <a:xfrm>
            <a:off x="685800" y="22558248"/>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90" name="Text 87"/>
          <p:cNvSpPr/>
          <p:nvPr/>
        </p:nvSpPr>
        <p:spPr>
          <a:xfrm>
            <a:off x="685800" y="22814280"/>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Correct: A, C, D</a:t>
            </a:r>
            <a:endParaRPr lang="en-US" sz="840" dirty="0"/>
          </a:p>
        </p:txBody>
      </p:sp>
      <p:sp>
        <p:nvSpPr>
          <p:cNvPr id="91" name="Text 88"/>
          <p:cNvSpPr/>
          <p:nvPr/>
        </p:nvSpPr>
        <p:spPr>
          <a:xfrm>
            <a:off x="685800" y="23070312"/>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92" name="Text 89"/>
          <p:cNvSpPr/>
          <p:nvPr/>
        </p:nvSpPr>
        <p:spPr>
          <a:xfrm>
            <a:off x="685800" y="23326344"/>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Explanation: Generic greetings, spelling/branding errors, and mismatched link targets are common phishing indicators.</a:t>
            </a:r>
            <a:endParaRPr lang="en-US" sz="840" dirty="0"/>
          </a:p>
        </p:txBody>
      </p:sp>
      <p:sp>
        <p:nvSpPr>
          <p:cNvPr id="93" name="Text 90"/>
          <p:cNvSpPr/>
          <p:nvPr/>
        </p:nvSpPr>
        <p:spPr>
          <a:xfrm>
            <a:off x="685800" y="23573232"/>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94" name="Text 91"/>
          <p:cNvSpPr/>
          <p:nvPr/>
        </p:nvSpPr>
        <p:spPr>
          <a:xfrm>
            <a:off x="685800" y="23829264"/>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Q6 — Too good to be true</a:t>
            </a:r>
            <a:endParaRPr lang="en-US" sz="840" dirty="0"/>
          </a:p>
        </p:txBody>
      </p:sp>
      <p:sp>
        <p:nvSpPr>
          <p:cNvPr id="95" name="Text 92"/>
          <p:cNvSpPr/>
          <p:nvPr/>
        </p:nvSpPr>
        <p:spPr>
          <a:xfrm>
            <a:off x="685800" y="24085296"/>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96" name="Text 93"/>
          <p:cNvSpPr/>
          <p:nvPr/>
        </p:nvSpPr>
        <p:spPr>
          <a:xfrm>
            <a:off x="685800" y="24341328"/>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Question: You’re notified on a social platform you won a $1,000 gift card and need to click to claim. The message asks for your email and phone. What to do?</a:t>
            </a:r>
            <a:endParaRPr lang="en-US" sz="840" dirty="0"/>
          </a:p>
        </p:txBody>
      </p:sp>
      <p:sp>
        <p:nvSpPr>
          <p:cNvPr id="97" name="Text 94"/>
          <p:cNvSpPr/>
          <p:nvPr/>
        </p:nvSpPr>
        <p:spPr>
          <a:xfrm>
            <a:off x="685800" y="24597360"/>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98" name="Text 95"/>
          <p:cNvSpPr/>
          <p:nvPr/>
        </p:nvSpPr>
        <p:spPr>
          <a:xfrm>
            <a:off x="685800" y="24853392"/>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Options:</a:t>
            </a:r>
            <a:endParaRPr lang="en-US" sz="840" dirty="0"/>
          </a:p>
        </p:txBody>
      </p:sp>
      <p:sp>
        <p:nvSpPr>
          <p:cNvPr id="99" name="Text 96"/>
          <p:cNvSpPr/>
          <p:nvPr/>
        </p:nvSpPr>
        <p:spPr>
          <a:xfrm>
            <a:off x="685800" y="25100280"/>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100" name="Text 97"/>
          <p:cNvSpPr/>
          <p:nvPr/>
        </p:nvSpPr>
        <p:spPr>
          <a:xfrm>
            <a:off x="685800" y="25356312"/>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A) Enter details to claim prize.</a:t>
            </a:r>
            <a:endParaRPr lang="en-US" sz="840" dirty="0"/>
          </a:p>
        </p:txBody>
      </p:sp>
      <p:sp>
        <p:nvSpPr>
          <p:cNvPr id="101" name="Text 98"/>
          <p:cNvSpPr/>
          <p:nvPr/>
        </p:nvSpPr>
        <p:spPr>
          <a:xfrm>
            <a:off x="685800" y="25612344"/>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102" name="Text 99"/>
          <p:cNvSpPr/>
          <p:nvPr/>
        </p:nvSpPr>
        <p:spPr>
          <a:xfrm>
            <a:off x="685800" y="25868376"/>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B) Ignore and delete the message — it’s likely a scam. ✓ (Correct)</a:t>
            </a:r>
            <a:endParaRPr lang="en-US" sz="840" dirty="0"/>
          </a:p>
        </p:txBody>
      </p:sp>
      <p:sp>
        <p:nvSpPr>
          <p:cNvPr id="103" name="Text 100"/>
          <p:cNvSpPr/>
          <p:nvPr/>
        </p:nvSpPr>
        <p:spPr>
          <a:xfrm>
            <a:off x="685800" y="26124408"/>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104" name="Text 101"/>
          <p:cNvSpPr/>
          <p:nvPr/>
        </p:nvSpPr>
        <p:spPr>
          <a:xfrm>
            <a:off x="685800" y="26380440"/>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C) Share the post on your timeline to claim faster.</a:t>
            </a:r>
            <a:endParaRPr lang="en-US" sz="840" dirty="0"/>
          </a:p>
        </p:txBody>
      </p:sp>
      <p:sp>
        <p:nvSpPr>
          <p:cNvPr id="105" name="Text 102"/>
          <p:cNvSpPr/>
          <p:nvPr/>
        </p:nvSpPr>
        <p:spPr>
          <a:xfrm>
            <a:off x="685800" y="26627328"/>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106" name="Text 103"/>
          <p:cNvSpPr/>
          <p:nvPr/>
        </p:nvSpPr>
        <p:spPr>
          <a:xfrm>
            <a:off x="685800" y="26883360"/>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D) Reply with “Is this real?”</a:t>
            </a:r>
            <a:endParaRPr lang="en-US" sz="840" dirty="0"/>
          </a:p>
        </p:txBody>
      </p:sp>
      <p:sp>
        <p:nvSpPr>
          <p:cNvPr id="107" name="Text 104"/>
          <p:cNvSpPr/>
          <p:nvPr/>
        </p:nvSpPr>
        <p:spPr>
          <a:xfrm>
            <a:off x="685800" y="27139392"/>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108" name="Text 105"/>
          <p:cNvSpPr/>
          <p:nvPr/>
        </p:nvSpPr>
        <p:spPr>
          <a:xfrm>
            <a:off x="685800" y="27395424"/>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Correct: B</a:t>
            </a:r>
            <a:endParaRPr lang="en-US" sz="840" dirty="0"/>
          </a:p>
        </p:txBody>
      </p:sp>
      <p:sp>
        <p:nvSpPr>
          <p:cNvPr id="109" name="Text 106"/>
          <p:cNvSpPr/>
          <p:nvPr/>
        </p:nvSpPr>
        <p:spPr>
          <a:xfrm>
            <a:off x="685800" y="27651456"/>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110" name="Text 107"/>
          <p:cNvSpPr/>
          <p:nvPr/>
        </p:nvSpPr>
        <p:spPr>
          <a:xfrm>
            <a:off x="685800" y="27898344"/>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Explanation: Unexpected prizes asking for personal contact info are typically scams.</a:t>
            </a:r>
            <a:endParaRPr lang="en-US" sz="840" dirty="0"/>
          </a:p>
        </p:txBody>
      </p:sp>
      <p:sp>
        <p:nvSpPr>
          <p:cNvPr id="111" name="Text 108"/>
          <p:cNvSpPr/>
          <p:nvPr/>
        </p:nvSpPr>
        <p:spPr>
          <a:xfrm>
            <a:off x="685800" y="28154376"/>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112" name="Text 109"/>
          <p:cNvSpPr/>
          <p:nvPr/>
        </p:nvSpPr>
        <p:spPr>
          <a:xfrm>
            <a:off x="685800" y="28410408"/>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Q7 — SSL padlock misunderstanding</a:t>
            </a:r>
            <a:endParaRPr lang="en-US" sz="840" dirty="0"/>
          </a:p>
        </p:txBody>
      </p:sp>
      <p:sp>
        <p:nvSpPr>
          <p:cNvPr id="113" name="Text 110"/>
          <p:cNvSpPr/>
          <p:nvPr/>
        </p:nvSpPr>
        <p:spPr>
          <a:xfrm>
            <a:off x="685800" y="28666440"/>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114" name="Text 111"/>
          <p:cNvSpPr/>
          <p:nvPr/>
        </p:nvSpPr>
        <p:spPr>
          <a:xfrm>
            <a:off x="685800" y="28922472"/>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Question: A website shows a padlock next to the URL. That means:</a:t>
            </a:r>
            <a:endParaRPr lang="en-US" sz="840" dirty="0"/>
          </a:p>
        </p:txBody>
      </p:sp>
      <p:sp>
        <p:nvSpPr>
          <p:cNvPr id="115" name="Text 112"/>
          <p:cNvSpPr/>
          <p:nvPr/>
        </p:nvSpPr>
        <p:spPr>
          <a:xfrm>
            <a:off x="685800" y="29178504"/>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116" name="Text 113"/>
          <p:cNvSpPr/>
          <p:nvPr/>
        </p:nvSpPr>
        <p:spPr>
          <a:xfrm>
            <a:off x="685800" y="29425392"/>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Options:</a:t>
            </a:r>
            <a:endParaRPr lang="en-US" sz="840" dirty="0"/>
          </a:p>
        </p:txBody>
      </p:sp>
      <p:sp>
        <p:nvSpPr>
          <p:cNvPr id="117" name="Text 114"/>
          <p:cNvSpPr/>
          <p:nvPr/>
        </p:nvSpPr>
        <p:spPr>
          <a:xfrm>
            <a:off x="685800" y="29681424"/>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118" name="Text 115"/>
          <p:cNvSpPr/>
          <p:nvPr/>
        </p:nvSpPr>
        <p:spPr>
          <a:xfrm>
            <a:off x="685800" y="29937456"/>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A) The site is safe and legitimate.</a:t>
            </a:r>
            <a:endParaRPr lang="en-US" sz="840" dirty="0"/>
          </a:p>
        </p:txBody>
      </p:sp>
      <p:sp>
        <p:nvSpPr>
          <p:cNvPr id="119" name="Text 116"/>
          <p:cNvSpPr/>
          <p:nvPr/>
        </p:nvSpPr>
        <p:spPr>
          <a:xfrm>
            <a:off x="685800" y="30193488"/>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120" name="Text 117"/>
          <p:cNvSpPr/>
          <p:nvPr/>
        </p:nvSpPr>
        <p:spPr>
          <a:xfrm>
            <a:off x="685800" y="30449520"/>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B) The connection is encrypted, but you still must verify the site’s identity. ✓ (Correct)</a:t>
            </a:r>
            <a:endParaRPr lang="en-US" sz="840" dirty="0"/>
          </a:p>
        </p:txBody>
      </p:sp>
      <p:sp>
        <p:nvSpPr>
          <p:cNvPr id="121" name="Text 118"/>
          <p:cNvSpPr/>
          <p:nvPr/>
        </p:nvSpPr>
        <p:spPr>
          <a:xfrm>
            <a:off x="685800" y="30705552"/>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122" name="Text 119"/>
          <p:cNvSpPr/>
          <p:nvPr/>
        </p:nvSpPr>
        <p:spPr>
          <a:xfrm>
            <a:off x="685800" y="30952440"/>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C) It’s a government site.</a:t>
            </a:r>
            <a:endParaRPr lang="en-US" sz="840" dirty="0"/>
          </a:p>
        </p:txBody>
      </p:sp>
      <p:sp>
        <p:nvSpPr>
          <p:cNvPr id="123" name="Text 120"/>
          <p:cNvSpPr/>
          <p:nvPr/>
        </p:nvSpPr>
        <p:spPr>
          <a:xfrm>
            <a:off x="685800" y="31208472"/>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124" name="Text 121"/>
          <p:cNvSpPr/>
          <p:nvPr/>
        </p:nvSpPr>
        <p:spPr>
          <a:xfrm>
            <a:off x="685800" y="31464504"/>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D) It always means no phishing risk.</a:t>
            </a:r>
            <a:endParaRPr lang="en-US" sz="840" dirty="0"/>
          </a:p>
        </p:txBody>
      </p:sp>
      <p:sp>
        <p:nvSpPr>
          <p:cNvPr id="125" name="Text 122"/>
          <p:cNvSpPr/>
          <p:nvPr/>
        </p:nvSpPr>
        <p:spPr>
          <a:xfrm>
            <a:off x="685800" y="31720536"/>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126" name="Text 123"/>
          <p:cNvSpPr/>
          <p:nvPr/>
        </p:nvSpPr>
        <p:spPr>
          <a:xfrm>
            <a:off x="685800" y="31976568"/>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Correct: B</a:t>
            </a:r>
            <a:endParaRPr lang="en-US" sz="840" dirty="0"/>
          </a:p>
        </p:txBody>
      </p:sp>
      <p:sp>
        <p:nvSpPr>
          <p:cNvPr id="127" name="Text 124"/>
          <p:cNvSpPr/>
          <p:nvPr/>
        </p:nvSpPr>
        <p:spPr>
          <a:xfrm>
            <a:off x="685800" y="32232600"/>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128" name="Text 125"/>
          <p:cNvSpPr/>
          <p:nvPr/>
        </p:nvSpPr>
        <p:spPr>
          <a:xfrm>
            <a:off x="685800" y="32479488"/>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Explanation: Padlock = encrypted connection only; attackers can still host phishing pages with HTTPS.</a:t>
            </a:r>
            <a:endParaRPr lang="en-US" sz="840" dirty="0"/>
          </a:p>
        </p:txBody>
      </p:sp>
      <p:sp>
        <p:nvSpPr>
          <p:cNvPr id="129" name="Text 126"/>
          <p:cNvSpPr/>
          <p:nvPr/>
        </p:nvSpPr>
        <p:spPr>
          <a:xfrm>
            <a:off x="685800" y="32735520"/>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130" name="Text 127"/>
          <p:cNvSpPr/>
          <p:nvPr/>
        </p:nvSpPr>
        <p:spPr>
          <a:xfrm>
            <a:off x="685800" y="32991552"/>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Q8 — Phone / Vishing</a:t>
            </a:r>
            <a:endParaRPr lang="en-US" sz="840" dirty="0"/>
          </a:p>
        </p:txBody>
      </p:sp>
      <p:sp>
        <p:nvSpPr>
          <p:cNvPr id="131" name="Text 128"/>
          <p:cNvSpPr/>
          <p:nvPr/>
        </p:nvSpPr>
        <p:spPr>
          <a:xfrm>
            <a:off x="685800" y="33247584"/>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132" name="Text 129"/>
          <p:cNvSpPr/>
          <p:nvPr/>
        </p:nvSpPr>
        <p:spPr>
          <a:xfrm>
            <a:off x="685800" y="33503616"/>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Question: Someone calls claiming to be IT support, asks for your password to “fix” an issue. You should:</a:t>
            </a:r>
            <a:endParaRPr lang="en-US" sz="840" dirty="0"/>
          </a:p>
        </p:txBody>
      </p:sp>
      <p:sp>
        <p:nvSpPr>
          <p:cNvPr id="133" name="Text 130"/>
          <p:cNvSpPr/>
          <p:nvPr/>
        </p:nvSpPr>
        <p:spPr>
          <a:xfrm>
            <a:off x="685800" y="33759648"/>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134" name="Text 131"/>
          <p:cNvSpPr/>
          <p:nvPr/>
        </p:nvSpPr>
        <p:spPr>
          <a:xfrm>
            <a:off x="685800" y="34006536"/>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Options:</a:t>
            </a:r>
            <a:endParaRPr lang="en-US" sz="840" dirty="0"/>
          </a:p>
        </p:txBody>
      </p:sp>
      <p:sp>
        <p:nvSpPr>
          <p:cNvPr id="135" name="Text 132"/>
          <p:cNvSpPr/>
          <p:nvPr/>
        </p:nvSpPr>
        <p:spPr>
          <a:xfrm>
            <a:off x="685800" y="34262568"/>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136" name="Text 133"/>
          <p:cNvSpPr/>
          <p:nvPr/>
        </p:nvSpPr>
        <p:spPr>
          <a:xfrm>
            <a:off x="685800" y="34518600"/>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A) Give the password so IT can help.</a:t>
            </a:r>
            <a:endParaRPr lang="en-US" sz="840" dirty="0"/>
          </a:p>
        </p:txBody>
      </p:sp>
      <p:sp>
        <p:nvSpPr>
          <p:cNvPr id="137" name="Text 134"/>
          <p:cNvSpPr/>
          <p:nvPr/>
        </p:nvSpPr>
        <p:spPr>
          <a:xfrm>
            <a:off x="685800" y="34774632"/>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138" name="Text 135"/>
          <p:cNvSpPr/>
          <p:nvPr/>
        </p:nvSpPr>
        <p:spPr>
          <a:xfrm>
            <a:off x="685800" y="35030664"/>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B) Offer to let them remote in.</a:t>
            </a:r>
            <a:endParaRPr lang="en-US" sz="840" dirty="0"/>
          </a:p>
        </p:txBody>
      </p:sp>
      <p:sp>
        <p:nvSpPr>
          <p:cNvPr id="139" name="Text 136"/>
          <p:cNvSpPr/>
          <p:nvPr/>
        </p:nvSpPr>
        <p:spPr>
          <a:xfrm>
            <a:off x="685800" y="35286696"/>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140" name="Text 137"/>
          <p:cNvSpPr/>
          <p:nvPr/>
        </p:nvSpPr>
        <p:spPr>
          <a:xfrm>
            <a:off x="685800" y="35533584"/>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C) Politely refuse and report the call to IT; real IT never asks for your password. ✓ (Correct)</a:t>
            </a:r>
            <a:endParaRPr lang="en-US" sz="840" dirty="0"/>
          </a:p>
        </p:txBody>
      </p:sp>
      <p:sp>
        <p:nvSpPr>
          <p:cNvPr id="141" name="Text 138"/>
          <p:cNvSpPr/>
          <p:nvPr/>
        </p:nvSpPr>
        <p:spPr>
          <a:xfrm>
            <a:off x="685800" y="35789616"/>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142" name="Text 139"/>
          <p:cNvSpPr/>
          <p:nvPr/>
        </p:nvSpPr>
        <p:spPr>
          <a:xfrm>
            <a:off x="685800" y="36045648"/>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D) Tell them your password but change it later.</a:t>
            </a:r>
            <a:endParaRPr lang="en-US" sz="840" dirty="0"/>
          </a:p>
        </p:txBody>
      </p:sp>
      <p:sp>
        <p:nvSpPr>
          <p:cNvPr id="143" name="Text 140"/>
          <p:cNvSpPr/>
          <p:nvPr/>
        </p:nvSpPr>
        <p:spPr>
          <a:xfrm>
            <a:off x="685800" y="36301680"/>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144" name="Text 141"/>
          <p:cNvSpPr/>
          <p:nvPr/>
        </p:nvSpPr>
        <p:spPr>
          <a:xfrm>
            <a:off x="685800" y="36557712"/>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Correct: C</a:t>
            </a:r>
            <a:endParaRPr lang="en-US" sz="840" dirty="0"/>
          </a:p>
        </p:txBody>
      </p:sp>
      <p:sp>
        <p:nvSpPr>
          <p:cNvPr id="145" name="Text 142"/>
          <p:cNvSpPr/>
          <p:nvPr/>
        </p:nvSpPr>
        <p:spPr>
          <a:xfrm>
            <a:off x="685800" y="36804600"/>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146" name="Text 143"/>
          <p:cNvSpPr/>
          <p:nvPr/>
        </p:nvSpPr>
        <p:spPr>
          <a:xfrm>
            <a:off x="685800" y="37060632"/>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Explanation: Support shouldn't ask for credentials. Use verified internal channels.</a:t>
            </a:r>
            <a:endParaRPr lang="en-US" sz="840" dirty="0"/>
          </a:p>
        </p:txBody>
      </p:sp>
      <p:sp>
        <p:nvSpPr>
          <p:cNvPr id="147" name="Text 144"/>
          <p:cNvSpPr/>
          <p:nvPr/>
        </p:nvSpPr>
        <p:spPr>
          <a:xfrm>
            <a:off x="685800" y="37316664"/>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148" name="Text 145"/>
          <p:cNvSpPr/>
          <p:nvPr/>
        </p:nvSpPr>
        <p:spPr>
          <a:xfrm>
            <a:off x="685800" y="37572696"/>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Q9 — Password reuse</a:t>
            </a:r>
            <a:endParaRPr lang="en-US" sz="840" dirty="0"/>
          </a:p>
        </p:txBody>
      </p:sp>
      <p:sp>
        <p:nvSpPr>
          <p:cNvPr id="149" name="Text 146"/>
          <p:cNvSpPr/>
          <p:nvPr/>
        </p:nvSpPr>
        <p:spPr>
          <a:xfrm>
            <a:off x="685800" y="37828728"/>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150" name="Text 147"/>
          <p:cNvSpPr/>
          <p:nvPr/>
        </p:nvSpPr>
        <p:spPr>
          <a:xfrm>
            <a:off x="685800" y="38084760"/>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Question: Which practice reduces account takeover risk the most?</a:t>
            </a:r>
            <a:endParaRPr lang="en-US" sz="840" dirty="0"/>
          </a:p>
        </p:txBody>
      </p:sp>
      <p:sp>
        <p:nvSpPr>
          <p:cNvPr id="151" name="Text 148"/>
          <p:cNvSpPr/>
          <p:nvPr/>
        </p:nvSpPr>
        <p:spPr>
          <a:xfrm>
            <a:off x="685800" y="38331648"/>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152" name="Text 149"/>
          <p:cNvSpPr/>
          <p:nvPr/>
        </p:nvSpPr>
        <p:spPr>
          <a:xfrm>
            <a:off x="685800" y="38587680"/>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Options:</a:t>
            </a:r>
            <a:endParaRPr lang="en-US" sz="840" dirty="0"/>
          </a:p>
        </p:txBody>
      </p:sp>
      <p:sp>
        <p:nvSpPr>
          <p:cNvPr id="153" name="Text 150"/>
          <p:cNvSpPr/>
          <p:nvPr/>
        </p:nvSpPr>
        <p:spPr>
          <a:xfrm>
            <a:off x="685800" y="38843712"/>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154" name="Text 151"/>
          <p:cNvSpPr/>
          <p:nvPr/>
        </p:nvSpPr>
        <p:spPr>
          <a:xfrm>
            <a:off x="685800" y="39099744"/>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A) Use the same strong password everywhere.</a:t>
            </a:r>
            <a:endParaRPr lang="en-US" sz="840" dirty="0"/>
          </a:p>
        </p:txBody>
      </p:sp>
      <p:sp>
        <p:nvSpPr>
          <p:cNvPr id="155" name="Text 152"/>
          <p:cNvSpPr/>
          <p:nvPr/>
        </p:nvSpPr>
        <p:spPr>
          <a:xfrm>
            <a:off x="685800" y="39355776"/>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156" name="Text 153"/>
          <p:cNvSpPr/>
          <p:nvPr/>
        </p:nvSpPr>
        <p:spPr>
          <a:xfrm>
            <a:off x="685800" y="39611808"/>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B) Use simple passwords but update weekly.</a:t>
            </a:r>
            <a:endParaRPr lang="en-US" sz="840" dirty="0"/>
          </a:p>
        </p:txBody>
      </p:sp>
      <p:sp>
        <p:nvSpPr>
          <p:cNvPr id="157" name="Text 154"/>
          <p:cNvSpPr/>
          <p:nvPr/>
        </p:nvSpPr>
        <p:spPr>
          <a:xfrm>
            <a:off x="685800" y="39858696"/>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158" name="Text 155"/>
          <p:cNvSpPr/>
          <p:nvPr/>
        </p:nvSpPr>
        <p:spPr>
          <a:xfrm>
            <a:off x="685800" y="40114728"/>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C) Use a unique password per account + enable multi-factor authentication (MFA). ✓ (Correct)</a:t>
            </a:r>
            <a:endParaRPr lang="en-US" sz="840" dirty="0"/>
          </a:p>
        </p:txBody>
      </p:sp>
      <p:sp>
        <p:nvSpPr>
          <p:cNvPr id="159" name="Text 156"/>
          <p:cNvSpPr/>
          <p:nvPr/>
        </p:nvSpPr>
        <p:spPr>
          <a:xfrm>
            <a:off x="685800" y="40370760"/>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160" name="Text 157"/>
          <p:cNvSpPr/>
          <p:nvPr/>
        </p:nvSpPr>
        <p:spPr>
          <a:xfrm>
            <a:off x="685800" y="40626792"/>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D) Only use social logins.</a:t>
            </a:r>
            <a:endParaRPr lang="en-US" sz="840" dirty="0"/>
          </a:p>
        </p:txBody>
      </p:sp>
      <p:sp>
        <p:nvSpPr>
          <p:cNvPr id="161" name="Text 158"/>
          <p:cNvSpPr/>
          <p:nvPr/>
        </p:nvSpPr>
        <p:spPr>
          <a:xfrm>
            <a:off x="685800" y="40882824"/>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162" name="Text 159"/>
          <p:cNvSpPr/>
          <p:nvPr/>
        </p:nvSpPr>
        <p:spPr>
          <a:xfrm>
            <a:off x="685800" y="41138856"/>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Correct: C</a:t>
            </a:r>
            <a:endParaRPr lang="en-US" sz="840" dirty="0"/>
          </a:p>
        </p:txBody>
      </p:sp>
      <p:sp>
        <p:nvSpPr>
          <p:cNvPr id="163" name="Text 160"/>
          <p:cNvSpPr/>
          <p:nvPr/>
        </p:nvSpPr>
        <p:spPr>
          <a:xfrm>
            <a:off x="685800" y="41385744"/>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164" name="Text 161"/>
          <p:cNvSpPr/>
          <p:nvPr/>
        </p:nvSpPr>
        <p:spPr>
          <a:xfrm>
            <a:off x="685800" y="41641776"/>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Explanation: Unique passwords + MFA protects accounts even if one site is breached.</a:t>
            </a:r>
            <a:endParaRPr lang="en-US" sz="840" dirty="0"/>
          </a:p>
        </p:txBody>
      </p:sp>
      <p:sp>
        <p:nvSpPr>
          <p:cNvPr id="165" name="Text 162"/>
          <p:cNvSpPr/>
          <p:nvPr/>
        </p:nvSpPr>
        <p:spPr>
          <a:xfrm>
            <a:off x="685800" y="41897808"/>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166" name="Text 163"/>
          <p:cNvSpPr/>
          <p:nvPr/>
        </p:nvSpPr>
        <p:spPr>
          <a:xfrm>
            <a:off x="685800" y="42153840"/>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Q10 — Phishing URL subtlety</a:t>
            </a:r>
            <a:endParaRPr lang="en-US" sz="840" dirty="0"/>
          </a:p>
        </p:txBody>
      </p:sp>
      <p:sp>
        <p:nvSpPr>
          <p:cNvPr id="167" name="Text 164"/>
          <p:cNvSpPr/>
          <p:nvPr/>
        </p:nvSpPr>
        <p:spPr>
          <a:xfrm>
            <a:off x="685800" y="42409872"/>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168" name="Text 165"/>
          <p:cNvSpPr/>
          <p:nvPr/>
        </p:nvSpPr>
        <p:spPr>
          <a:xfrm>
            <a:off x="685800" y="42665904"/>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Question: Which URL is most likely malicious?</a:t>
            </a:r>
            <a:endParaRPr lang="en-US" sz="840" dirty="0"/>
          </a:p>
        </p:txBody>
      </p:sp>
      <p:sp>
        <p:nvSpPr>
          <p:cNvPr id="169" name="Text 166"/>
          <p:cNvSpPr/>
          <p:nvPr/>
        </p:nvSpPr>
        <p:spPr>
          <a:xfrm>
            <a:off x="685800" y="42912792"/>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170" name="Text 167"/>
          <p:cNvSpPr/>
          <p:nvPr/>
        </p:nvSpPr>
        <p:spPr>
          <a:xfrm>
            <a:off x="685800" y="43168824"/>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A) https://paypal.com.secure-login.info/verify ✓</a:t>
            </a:r>
            <a:endParaRPr lang="en-US" sz="840" dirty="0"/>
          </a:p>
        </p:txBody>
      </p:sp>
      <p:sp>
        <p:nvSpPr>
          <p:cNvPr id="171" name="Text 168"/>
          <p:cNvSpPr/>
          <p:nvPr/>
        </p:nvSpPr>
        <p:spPr>
          <a:xfrm>
            <a:off x="685800" y="43424856"/>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172" name="Text 169"/>
          <p:cNvSpPr/>
          <p:nvPr/>
        </p:nvSpPr>
        <p:spPr>
          <a:xfrm>
            <a:off x="685800" y="43680888"/>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B) https://paypal.com/secure/verify (on the official domain)</a:t>
            </a:r>
            <a:endParaRPr lang="en-US" sz="840" dirty="0"/>
          </a:p>
        </p:txBody>
      </p:sp>
      <p:sp>
        <p:nvSpPr>
          <p:cNvPr id="173" name="Text 170"/>
          <p:cNvSpPr/>
          <p:nvPr/>
        </p:nvSpPr>
        <p:spPr>
          <a:xfrm>
            <a:off x="685800" y="43936920"/>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
        <p:nvSpPr>
          <p:cNvPr id="174" name="Text 171"/>
          <p:cNvSpPr/>
          <p:nvPr/>
        </p:nvSpPr>
        <p:spPr>
          <a:xfrm>
            <a:off x="685800" y="44192952"/>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C) https://paypal.com (exact)</a:t>
            </a:r>
            <a:endParaRPr lang="en-US" sz="840" dirty="0"/>
          </a:p>
        </p:txBody>
      </p:sp>
      <p:sp>
        <p:nvSpPr>
          <p:cNvPr id="175" name="Text 172"/>
          <p:cNvSpPr/>
          <p:nvPr/>
        </p:nvSpPr>
        <p:spPr>
          <a:xfrm>
            <a:off x="685800" y="44439840"/>
            <a:ext cx="13267944" cy="137160"/>
          </a:xfrm>
          <a:prstGeom prst="rect">
            <a:avLst/>
          </a:prstGeom>
          <a:noFill/>
          <a:ln/>
        </p:spPr>
        <p:txBody>
          <a:bodyPr wrap="none" lIns="0" tIns="0" rIns="0" bIns="0" rtlCol="0" anchor="ctr"/>
          <a:lstStyle/>
          <a:p>
            <a:pPr marL="0" indent="0" algn="l">
              <a:lnSpc>
                <a:spcPts val="1050"/>
              </a:lnSpc>
              <a:buNone/>
            </a:pPr>
            <a:r>
              <a:rPr lang="en-US" sz="840" dirty="0">
                <a:solidFill>
                  <a:srgbClr val="FFFFFF"/>
                </a:solidFill>
                <a:latin typeface="思源黑体-思源黑体-Medium" pitchFamily="34" charset="0"/>
                <a:ea typeface="思源黑体-思源黑体-Medium" pitchFamily="34" charset="-122"/>
                <a:cs typeface="思源黑体-思源黑体-Medium" pitchFamily="34" charset="-120"/>
              </a:rPr>
              <a:t> </a:t>
            </a:r>
            <a:endParaRPr lang="en-US" sz="84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2203704" y="3675888"/>
            <a:ext cx="1207008" cy="1207008"/>
          </a:xfrm>
          <a:prstGeom prst="rect">
            <a:avLst/>
          </a:prstGeom>
        </p:spPr>
      </p:pic>
      <p:pic>
        <p:nvPicPr>
          <p:cNvPr id="4" name="Image 2" descr="preencoded.png"/>
          <p:cNvPicPr>
            <a:picLocks noChangeAspect="1"/>
          </p:cNvPicPr>
          <p:nvPr/>
        </p:nvPicPr>
        <p:blipFill>
          <a:blip r:embed="rId5"/>
          <a:stretch>
            <a:fillRect/>
          </a:stretch>
        </p:blipFill>
        <p:spPr>
          <a:xfrm>
            <a:off x="7095744" y="3675888"/>
            <a:ext cx="457200" cy="1207008"/>
          </a:xfrm>
          <a:prstGeom prst="rect">
            <a:avLst/>
          </a:prstGeom>
        </p:spPr>
      </p:pic>
      <p:pic>
        <p:nvPicPr>
          <p:cNvPr id="5" name="Image 3" descr="preencoded.png"/>
          <p:cNvPicPr>
            <a:picLocks noChangeAspect="1"/>
          </p:cNvPicPr>
          <p:nvPr/>
        </p:nvPicPr>
        <p:blipFill>
          <a:blip r:embed="rId6"/>
          <a:stretch>
            <a:fillRect/>
          </a:stretch>
        </p:blipFill>
        <p:spPr>
          <a:xfrm>
            <a:off x="11237976" y="3675888"/>
            <a:ext cx="1207008" cy="1207008"/>
          </a:xfrm>
          <a:prstGeom prst="rect">
            <a:avLst/>
          </a:prstGeom>
        </p:spPr>
      </p:pic>
      <p:sp>
        <p:nvSpPr>
          <p:cNvPr id="6" name="Text 0"/>
          <p:cNvSpPr/>
          <p:nvPr/>
        </p:nvSpPr>
        <p:spPr>
          <a:xfrm>
            <a:off x="685800" y="1783080"/>
            <a:ext cx="13267944" cy="612648"/>
          </a:xfrm>
          <a:prstGeom prst="rect">
            <a:avLst/>
          </a:prstGeom>
          <a:noFill/>
          <a:ln/>
        </p:spPr>
        <p:txBody>
          <a:bodyPr wrap="none" lIns="0" tIns="0" rIns="0" bIns="0" rtlCol="0" anchor="ctr"/>
          <a:lstStyle/>
          <a:p>
            <a:pPr marL="0" indent="0" algn="l">
              <a:lnSpc>
                <a:spcPts val="4800"/>
              </a:lnSpc>
              <a:buNone/>
            </a:pPr>
            <a:r>
              <a:rPr lang="en-US" sz="3840" dirty="0">
                <a:solidFill>
                  <a:srgbClr val="FFFFFF"/>
                </a:solidFill>
                <a:latin typeface="思源黑体-思源黑体-Bold" pitchFamily="34" charset="0"/>
                <a:ea typeface="思源黑体-思源黑体-Bold" pitchFamily="34" charset="-122"/>
                <a:cs typeface="思源黑体-思源黑体-Bold" pitchFamily="34" charset="-120"/>
              </a:rPr>
              <a:t>Conclusion</a:t>
            </a:r>
            <a:endParaRPr lang="en-US" sz="3840" dirty="0"/>
          </a:p>
        </p:txBody>
      </p:sp>
      <p:sp>
        <p:nvSpPr>
          <p:cNvPr id="7" name="Text 1"/>
          <p:cNvSpPr/>
          <p:nvPr/>
        </p:nvSpPr>
        <p:spPr>
          <a:xfrm>
            <a:off x="685800" y="2615184"/>
            <a:ext cx="13267944" cy="731520"/>
          </a:xfrm>
          <a:prstGeom prst="rect">
            <a:avLst/>
          </a:prstGeom>
          <a:noFill/>
          <a:ln/>
        </p:spPr>
        <p:txBody>
          <a:bodyPr wrap="square" lIns="0" tIns="0" rIns="0" bIns="0" rtlCol="0" anchor="ctr"/>
          <a:lstStyle/>
          <a:p>
            <a:pPr marL="0" indent="0" algn="l">
              <a:lnSpc>
                <a:spcPts val="1920"/>
              </a:lnSpc>
              <a:buNone/>
            </a:pPr>
            <a:r>
              <a:rPr lang="en-US" sz="1530" dirty="0">
                <a:solidFill>
                  <a:srgbClr val="FFFFFF"/>
                </a:solidFill>
                <a:latin typeface="思源黑体-思源黑体-Medium" pitchFamily="34" charset="0"/>
                <a:ea typeface="思源黑体-思源黑体-Medium" pitchFamily="34" charset="-122"/>
                <a:cs typeface="思源黑体-思源黑体-Medium" pitchFamily="34" charset="-120"/>
              </a:rPr>
              <a:t>Phishing attacks pose significant risks, but by recognizing the signs and understanding social engineering tactics, we can protect ourselves and our organizations. Continuous education is vital to stay ahead of evolving threats, and fostering a culture of security awareness empowers everyone to act against phishing attempts.</a:t>
            </a:r>
            <a:endParaRPr lang="en-US" sz="1530" dirty="0"/>
          </a:p>
        </p:txBody>
      </p:sp>
      <p:sp>
        <p:nvSpPr>
          <p:cNvPr id="8" name="Text 2"/>
          <p:cNvSpPr/>
          <p:nvPr/>
        </p:nvSpPr>
        <p:spPr>
          <a:xfrm>
            <a:off x="795528" y="5074920"/>
            <a:ext cx="4005072" cy="310896"/>
          </a:xfrm>
          <a:prstGeom prst="rect">
            <a:avLst/>
          </a:prstGeom>
          <a:noFill/>
          <a:ln/>
        </p:spPr>
        <p:txBody>
          <a:bodyPr wrap="none" lIns="0" tIns="0" rIns="0" bIns="0" rtlCol="0" anchor="ctr"/>
          <a:lstStyle/>
          <a:p>
            <a:pPr marL="0" indent="0" algn="ctr">
              <a:lnSpc>
                <a:spcPts val="2400"/>
              </a:lnSpc>
              <a:buNone/>
            </a:pPr>
            <a:r>
              <a:rPr lang="en-US" sz="1920" dirty="0">
                <a:solidFill>
                  <a:srgbClr val="FFFFFF"/>
                </a:solidFill>
                <a:latin typeface="思源黑体-思源黑体-Bold" pitchFamily="34" charset="0"/>
                <a:ea typeface="思源黑体-思源黑体-Bold" pitchFamily="34" charset="-122"/>
                <a:cs typeface="思源黑体-思源黑体-Bold" pitchFamily="34" charset="-120"/>
              </a:rPr>
              <a:t>Recap of Key Points</a:t>
            </a:r>
            <a:endParaRPr lang="en-US" sz="1920" dirty="0"/>
          </a:p>
        </p:txBody>
      </p:sp>
      <p:sp>
        <p:nvSpPr>
          <p:cNvPr id="9" name="Text 3"/>
          <p:cNvSpPr/>
          <p:nvPr/>
        </p:nvSpPr>
        <p:spPr>
          <a:xfrm>
            <a:off x="795528" y="5550408"/>
            <a:ext cx="4005072" cy="493776"/>
          </a:xfrm>
          <a:prstGeom prst="rect">
            <a:avLst/>
          </a:prstGeom>
          <a:noFill/>
          <a:ln/>
        </p:spPr>
        <p:txBody>
          <a:bodyPr wrap="square" lIns="0" tIns="0" rIns="0" bIns="0" rtlCol="0" anchor="ctr"/>
          <a:lstStyle/>
          <a:p>
            <a:pPr marL="0" indent="0" algn="ctr">
              <a:lnSpc>
                <a:spcPts val="1920"/>
              </a:lnSpc>
              <a:buNone/>
            </a:pPr>
            <a:r>
              <a:rPr lang="en-US" sz="1530" dirty="0">
                <a:solidFill>
                  <a:srgbClr val="FFFFFF"/>
                </a:solidFill>
                <a:latin typeface="思源黑体-思源黑体-Medium" pitchFamily="34" charset="0"/>
                <a:ea typeface="思源黑体-思源黑体-Medium" pitchFamily="34" charset="-122"/>
                <a:cs typeface="思源黑体-思源黑体-Medium" pitchFamily="34" charset="-120"/>
              </a:rPr>
              <a:t>Phishing attacks are common but can be avoided with vigilance.</a:t>
            </a:r>
            <a:endParaRPr lang="en-US" sz="1530" dirty="0"/>
          </a:p>
        </p:txBody>
      </p:sp>
      <p:sp>
        <p:nvSpPr>
          <p:cNvPr id="10" name="Text 4"/>
          <p:cNvSpPr/>
          <p:nvPr/>
        </p:nvSpPr>
        <p:spPr>
          <a:xfrm>
            <a:off x="5321808" y="5074920"/>
            <a:ext cx="4005072" cy="612648"/>
          </a:xfrm>
          <a:prstGeom prst="rect">
            <a:avLst/>
          </a:prstGeom>
          <a:noFill/>
          <a:ln/>
        </p:spPr>
        <p:txBody>
          <a:bodyPr wrap="square" lIns="0" tIns="0" rIns="0" bIns="0" rtlCol="0" anchor="ctr"/>
          <a:lstStyle/>
          <a:p>
            <a:pPr marL="0" indent="0" algn="ctr">
              <a:lnSpc>
                <a:spcPts val="2400"/>
              </a:lnSpc>
              <a:buNone/>
            </a:pPr>
            <a:r>
              <a:rPr lang="en-US" sz="1920" dirty="0">
                <a:solidFill>
                  <a:srgbClr val="FFFFFF"/>
                </a:solidFill>
                <a:latin typeface="思源黑体-思源黑体-Bold" pitchFamily="34" charset="0"/>
                <a:ea typeface="思源黑体-思源黑体-Bold" pitchFamily="34" charset="-122"/>
                <a:cs typeface="思源黑体-思源黑体-Bold" pitchFamily="34" charset="-120"/>
              </a:rPr>
              <a:t>Encouragement to Stay Informed</a:t>
            </a:r>
            <a:endParaRPr lang="en-US" sz="1920" dirty="0"/>
          </a:p>
        </p:txBody>
      </p:sp>
      <p:sp>
        <p:nvSpPr>
          <p:cNvPr id="11" name="Text 5"/>
          <p:cNvSpPr/>
          <p:nvPr/>
        </p:nvSpPr>
        <p:spPr>
          <a:xfrm>
            <a:off x="5321808" y="5861304"/>
            <a:ext cx="4005072" cy="493776"/>
          </a:xfrm>
          <a:prstGeom prst="rect">
            <a:avLst/>
          </a:prstGeom>
          <a:noFill/>
          <a:ln/>
        </p:spPr>
        <p:txBody>
          <a:bodyPr wrap="square" lIns="0" tIns="0" rIns="0" bIns="0" rtlCol="0" anchor="ctr"/>
          <a:lstStyle/>
          <a:p>
            <a:pPr marL="0" indent="0" algn="ctr">
              <a:lnSpc>
                <a:spcPts val="1920"/>
              </a:lnSpc>
              <a:buNone/>
            </a:pPr>
            <a:r>
              <a:rPr lang="en-US" sz="1530" dirty="0">
                <a:solidFill>
                  <a:srgbClr val="FFFFFF"/>
                </a:solidFill>
                <a:latin typeface="思源黑体-思源黑体-Medium" pitchFamily="34" charset="0"/>
                <a:ea typeface="思源黑体-思源黑体-Medium" pitchFamily="34" charset="-122"/>
                <a:cs typeface="思源黑体-思源黑体-Medium" pitchFamily="34" charset="-120"/>
              </a:rPr>
              <a:t>Cyber threats evolve rapidly, making ongoing education essential.</a:t>
            </a:r>
            <a:endParaRPr lang="en-US" sz="1530" dirty="0"/>
          </a:p>
        </p:txBody>
      </p:sp>
      <p:sp>
        <p:nvSpPr>
          <p:cNvPr id="12" name="Text 6"/>
          <p:cNvSpPr/>
          <p:nvPr/>
        </p:nvSpPr>
        <p:spPr>
          <a:xfrm>
            <a:off x="9838944" y="5074920"/>
            <a:ext cx="4005072" cy="310896"/>
          </a:xfrm>
          <a:prstGeom prst="rect">
            <a:avLst/>
          </a:prstGeom>
          <a:noFill/>
          <a:ln/>
        </p:spPr>
        <p:txBody>
          <a:bodyPr wrap="none" lIns="0" tIns="0" rIns="0" bIns="0" rtlCol="0" anchor="ctr"/>
          <a:lstStyle/>
          <a:p>
            <a:pPr marL="0" indent="0" algn="ctr">
              <a:lnSpc>
                <a:spcPts val="2400"/>
              </a:lnSpc>
              <a:buNone/>
            </a:pPr>
            <a:r>
              <a:rPr lang="en-US" sz="1920" dirty="0">
                <a:solidFill>
                  <a:srgbClr val="FFFFFF"/>
                </a:solidFill>
                <a:latin typeface="思源黑体-思源黑体-Bold" pitchFamily="34" charset="0"/>
                <a:ea typeface="思源黑体-思源黑体-Bold" pitchFamily="34" charset="-122"/>
                <a:cs typeface="思源黑体-思源黑体-Bold" pitchFamily="34" charset="-120"/>
              </a:rPr>
              <a:t>Call to Action</a:t>
            </a:r>
            <a:endParaRPr lang="en-US" sz="1920" dirty="0"/>
          </a:p>
        </p:txBody>
      </p:sp>
      <p:sp>
        <p:nvSpPr>
          <p:cNvPr id="13" name="Text 7"/>
          <p:cNvSpPr/>
          <p:nvPr/>
        </p:nvSpPr>
        <p:spPr>
          <a:xfrm>
            <a:off x="9838944" y="5550408"/>
            <a:ext cx="4005072" cy="493776"/>
          </a:xfrm>
          <a:prstGeom prst="rect">
            <a:avLst/>
          </a:prstGeom>
          <a:noFill/>
          <a:ln/>
        </p:spPr>
        <p:txBody>
          <a:bodyPr wrap="square" lIns="0" tIns="0" rIns="0" bIns="0" rtlCol="0" anchor="ctr"/>
          <a:lstStyle/>
          <a:p>
            <a:pPr marL="0" indent="0" algn="ctr">
              <a:lnSpc>
                <a:spcPts val="1920"/>
              </a:lnSpc>
              <a:buNone/>
            </a:pPr>
            <a:r>
              <a:rPr lang="en-US" sz="1530" dirty="0">
                <a:solidFill>
                  <a:srgbClr val="FFFFFF"/>
                </a:solidFill>
                <a:latin typeface="思源黑体-思源黑体-Medium" pitchFamily="34" charset="0"/>
                <a:ea typeface="思源黑体-思源黑体-Medium" pitchFamily="34" charset="-122"/>
                <a:cs typeface="思源黑体-思源黑体-Medium" pitchFamily="34" charset="-120"/>
              </a:rPr>
              <a:t>Encourage the audience to share their knowledge with others.</a:t>
            </a:r>
            <a:endParaRPr lang="en-US" sz="153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1808</Words>
  <Application>Microsoft Office PowerPoint</Application>
  <PresentationFormat>Custom</PresentationFormat>
  <Paragraphs>259</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思源黑体-思源黑体-Bold</vt:lpstr>
      <vt:lpstr>思源黑体-思源黑体-Medium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Niharika Pardeshi</cp:lastModifiedBy>
  <cp:revision>3</cp:revision>
  <dcterms:created xsi:type="dcterms:W3CDTF">2025-10-07T16:53:31Z</dcterms:created>
  <dcterms:modified xsi:type="dcterms:W3CDTF">2025-10-07T16:54:45Z</dcterms:modified>
</cp:coreProperties>
</file>